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3" r:id="rId5"/>
    <p:sldMasterId id="2147483753" r:id="rId6"/>
    <p:sldMasterId id="2147483768" r:id="rId7"/>
    <p:sldMasterId id="2147483780" r:id="rId8"/>
    <p:sldMasterId id="2147483794" r:id="rId9"/>
    <p:sldMasterId id="2147483808" r:id="rId10"/>
  </p:sldMasterIdLst>
  <p:notesMasterIdLst>
    <p:notesMasterId r:id="rId55"/>
  </p:notesMasterIdLst>
  <p:handoutMasterIdLst>
    <p:handoutMasterId r:id="rId56"/>
  </p:handoutMasterIdLst>
  <p:sldIdLst>
    <p:sldId id="335" r:id="rId11"/>
    <p:sldId id="392" r:id="rId12"/>
    <p:sldId id="319" r:id="rId13"/>
    <p:sldId id="356" r:id="rId14"/>
    <p:sldId id="376" r:id="rId15"/>
    <p:sldId id="375" r:id="rId16"/>
    <p:sldId id="377" r:id="rId17"/>
    <p:sldId id="342" r:id="rId18"/>
    <p:sldId id="382" r:id="rId19"/>
    <p:sldId id="357" r:id="rId20"/>
    <p:sldId id="358" r:id="rId21"/>
    <p:sldId id="359" r:id="rId22"/>
    <p:sldId id="352" r:id="rId23"/>
    <p:sldId id="370" r:id="rId24"/>
    <p:sldId id="383" r:id="rId25"/>
    <p:sldId id="386" r:id="rId26"/>
    <p:sldId id="387" r:id="rId27"/>
    <p:sldId id="388" r:id="rId28"/>
    <p:sldId id="318" r:id="rId29"/>
    <p:sldId id="325" r:id="rId30"/>
    <p:sldId id="343" r:id="rId31"/>
    <p:sldId id="344" r:id="rId32"/>
    <p:sldId id="307" r:id="rId33"/>
    <p:sldId id="287" r:id="rId34"/>
    <p:sldId id="312" r:id="rId35"/>
    <p:sldId id="289" r:id="rId36"/>
    <p:sldId id="391" r:id="rId37"/>
    <p:sldId id="292" r:id="rId38"/>
    <p:sldId id="293" r:id="rId39"/>
    <p:sldId id="294" r:id="rId40"/>
    <p:sldId id="393" r:id="rId41"/>
    <p:sldId id="394" r:id="rId42"/>
    <p:sldId id="363" r:id="rId43"/>
    <p:sldId id="397" r:id="rId44"/>
    <p:sldId id="398" r:id="rId45"/>
    <p:sldId id="340" r:id="rId46"/>
    <p:sldId id="378" r:id="rId47"/>
    <p:sldId id="379" r:id="rId48"/>
    <p:sldId id="380" r:id="rId49"/>
    <p:sldId id="381" r:id="rId50"/>
    <p:sldId id="389" r:id="rId51"/>
    <p:sldId id="390" r:id="rId52"/>
    <p:sldId id="361" r:id="rId53"/>
    <p:sldId id="360" r:id="rId54"/>
  </p:sldIdLst>
  <p:sldSz cx="9144000" cy="6858000" type="screen4x3"/>
  <p:notesSz cx="7023100" cy="93091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794"/>
    <a:srgbClr val="CC6600"/>
    <a:srgbClr val="D73529"/>
    <a:srgbClr val="FF3300"/>
    <a:srgbClr val="0033CC"/>
    <a:srgbClr val="0000CC"/>
    <a:srgbClr val="FF0066"/>
    <a:srgbClr val="F1250F"/>
    <a:srgbClr val="FDB5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26406" autoAdjust="0"/>
    <p:restoredTop sz="46797" autoAdjust="0"/>
  </p:normalViewPr>
  <p:slideViewPr>
    <p:cSldViewPr>
      <p:cViewPr>
        <p:scale>
          <a:sx n="66" d="100"/>
          <a:sy n="66" d="100"/>
        </p:scale>
        <p:origin x="-2142" y="-27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372"/>
    </p:cViewPr>
  </p:sorterViewPr>
  <p:notesViewPr>
    <p:cSldViewPr>
      <p:cViewPr varScale="1">
        <p:scale>
          <a:sx n="66" d="100"/>
          <a:sy n="66" d="100"/>
        </p:scale>
        <p:origin x="0" y="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notesMaster" Target="notesMasters/notesMaster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openxmlformats.org/officeDocument/2006/relationships/slide" Target="slides/slide4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presProps" Target="presProps.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handoutMaster" Target="handoutMasters/handoutMaster1.xml"/><Relationship Id="rId8" Type="http://schemas.openxmlformats.org/officeDocument/2006/relationships/slideMaster" Target="slideMasters/slideMaster4.xml"/><Relationship Id="rId51" Type="http://schemas.openxmlformats.org/officeDocument/2006/relationships/slide" Target="slides/slide4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3" cy="465455"/>
          </a:xfrm>
          <a:prstGeom prst="rect">
            <a:avLst/>
          </a:prstGeom>
        </p:spPr>
        <p:txBody>
          <a:bodyPr vert="horz" wrap="square" lIns="93321" tIns="46660" rIns="93321" bIns="46660" numCol="1" anchor="t" anchorCtr="0" compatLnSpc="1">
            <a:prstTxWarp prst="textNoShape">
              <a:avLst/>
            </a:prstTxWarp>
          </a:bodyPr>
          <a:lstStyle>
            <a:lvl1pPr>
              <a:defRPr sz="1200"/>
            </a:lvl1pPr>
          </a:lstStyle>
          <a:p>
            <a:pPr>
              <a:defRPr/>
            </a:pPr>
            <a:endParaRPr lang="en-US" dirty="0"/>
          </a:p>
        </p:txBody>
      </p:sp>
      <p:sp>
        <p:nvSpPr>
          <p:cNvPr id="3" name="Date Placeholder 2"/>
          <p:cNvSpPr>
            <a:spLocks noGrp="1"/>
          </p:cNvSpPr>
          <p:nvPr>
            <p:ph type="dt" sz="quarter" idx="1"/>
          </p:nvPr>
        </p:nvSpPr>
        <p:spPr>
          <a:xfrm>
            <a:off x="3978132" y="1"/>
            <a:ext cx="3043343" cy="465455"/>
          </a:xfrm>
          <a:prstGeom prst="rect">
            <a:avLst/>
          </a:prstGeom>
        </p:spPr>
        <p:txBody>
          <a:bodyPr vert="horz" wrap="square" lIns="93321" tIns="46660" rIns="93321" bIns="46660" numCol="1" anchor="t" anchorCtr="0" compatLnSpc="1">
            <a:prstTxWarp prst="textNoShape">
              <a:avLst/>
            </a:prstTxWarp>
          </a:bodyPr>
          <a:lstStyle>
            <a:lvl1pPr algn="r">
              <a:defRPr sz="1200"/>
            </a:lvl1pPr>
          </a:lstStyle>
          <a:p>
            <a:pPr>
              <a:defRPr/>
            </a:pPr>
            <a:fld id="{79DD3B60-7819-4580-AC6E-3BCEB0EC3C95}" type="datetime1">
              <a:rPr lang="en-US"/>
              <a:pPr>
                <a:defRPr/>
              </a:pPr>
              <a:t>11/17/2018</a:t>
            </a:fld>
            <a:endParaRPr lang="en-US" dirty="0"/>
          </a:p>
        </p:txBody>
      </p:sp>
      <p:sp>
        <p:nvSpPr>
          <p:cNvPr id="4" name="Footer Placeholder 3"/>
          <p:cNvSpPr>
            <a:spLocks noGrp="1"/>
          </p:cNvSpPr>
          <p:nvPr>
            <p:ph type="ftr" sz="quarter" idx="2"/>
          </p:nvPr>
        </p:nvSpPr>
        <p:spPr>
          <a:xfrm>
            <a:off x="1" y="8842030"/>
            <a:ext cx="3043343" cy="465455"/>
          </a:xfrm>
          <a:prstGeom prst="rect">
            <a:avLst/>
          </a:prstGeom>
        </p:spPr>
        <p:txBody>
          <a:bodyPr vert="horz" wrap="square" lIns="93321" tIns="46660" rIns="93321" bIns="46660" numCol="1" anchor="b" anchorCtr="0" compatLnSpc="1">
            <a:prstTxWarp prst="textNoShape">
              <a:avLst/>
            </a:prstTxWarp>
          </a:bodyPr>
          <a:lstStyle>
            <a:lvl1pPr>
              <a:defRPr sz="1200"/>
            </a:lvl1pPr>
          </a:lstStyle>
          <a:p>
            <a:pPr>
              <a:defRPr/>
            </a:pPr>
            <a:endParaRPr lang="en-US" dirty="0"/>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wrap="square" lIns="93321" tIns="46660" rIns="93321" bIns="46660" numCol="1" anchor="b" anchorCtr="0" compatLnSpc="1">
            <a:prstTxWarp prst="textNoShape">
              <a:avLst/>
            </a:prstTxWarp>
          </a:bodyPr>
          <a:lstStyle>
            <a:lvl1pPr algn="r">
              <a:defRPr sz="1200"/>
            </a:lvl1pPr>
          </a:lstStyle>
          <a:p>
            <a:pPr>
              <a:defRPr/>
            </a:pPr>
            <a:fld id="{B6AD5B3D-8BCA-4EE0-847A-233DDD077B2C}" type="slidenum">
              <a:rPr lang="en-US"/>
              <a:pPr>
                <a:defRPr/>
              </a:pPr>
              <a:t>‹#›</a:t>
            </a:fld>
            <a:endParaRPr lang="en-US" dirty="0"/>
          </a:p>
        </p:txBody>
      </p:sp>
    </p:spTree>
    <p:extLst>
      <p:ext uri="{BB962C8B-B14F-4D97-AF65-F5344CB8AC3E}">
        <p14:creationId xmlns:p14="http://schemas.microsoft.com/office/powerpoint/2010/main" val="13136504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3" cy="465455"/>
          </a:xfrm>
          <a:prstGeom prst="rect">
            <a:avLst/>
          </a:prstGeom>
        </p:spPr>
        <p:txBody>
          <a:bodyPr vert="horz" lIns="93321" tIns="46660" rIns="93321" bIns="46660" rtlCol="0"/>
          <a:lstStyle>
            <a:lvl1pPr algn="l">
              <a:defRPr sz="1200"/>
            </a:lvl1pPr>
          </a:lstStyle>
          <a:p>
            <a:pPr>
              <a:defRPr/>
            </a:pPr>
            <a:endParaRPr lang="en-US" dirty="0"/>
          </a:p>
        </p:txBody>
      </p:sp>
      <p:sp>
        <p:nvSpPr>
          <p:cNvPr id="3" name="Date Placeholder 2"/>
          <p:cNvSpPr>
            <a:spLocks noGrp="1"/>
          </p:cNvSpPr>
          <p:nvPr>
            <p:ph type="dt" idx="1"/>
          </p:nvPr>
        </p:nvSpPr>
        <p:spPr>
          <a:xfrm>
            <a:off x="3978132" y="1"/>
            <a:ext cx="3043343" cy="465455"/>
          </a:xfrm>
          <a:prstGeom prst="rect">
            <a:avLst/>
          </a:prstGeom>
        </p:spPr>
        <p:txBody>
          <a:bodyPr vert="horz" lIns="93321" tIns="46660" rIns="93321" bIns="46660" rtlCol="0"/>
          <a:lstStyle>
            <a:lvl1pPr algn="r">
              <a:defRPr sz="1200"/>
            </a:lvl1pPr>
          </a:lstStyle>
          <a:p>
            <a:pPr>
              <a:defRPr/>
            </a:pPr>
            <a:fld id="{8ABB6B82-B001-4F7C-B514-7A1E898742BF}" type="datetimeFigureOut">
              <a:rPr lang="en-US"/>
              <a:pPr>
                <a:defRPr/>
              </a:pPr>
              <a:t>11/17/2018</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1" tIns="46660" rIns="93321" bIns="46660" rtlCol="0" anchor="ctr"/>
          <a:lstStyle/>
          <a:p>
            <a:pPr lvl="0"/>
            <a:endParaRPr lang="en-US" noProof="0" dirty="0"/>
          </a:p>
        </p:txBody>
      </p:sp>
      <p:sp>
        <p:nvSpPr>
          <p:cNvPr id="5" name="Notes Placeholder 4"/>
          <p:cNvSpPr>
            <a:spLocks noGrp="1"/>
          </p:cNvSpPr>
          <p:nvPr>
            <p:ph type="body" sz="quarter" idx="3"/>
          </p:nvPr>
        </p:nvSpPr>
        <p:spPr>
          <a:xfrm>
            <a:off x="702310" y="4421824"/>
            <a:ext cx="5618480" cy="4189095"/>
          </a:xfrm>
          <a:prstGeom prst="rect">
            <a:avLst/>
          </a:prstGeom>
        </p:spPr>
        <p:txBody>
          <a:bodyPr vert="horz" lIns="93321" tIns="46660" rIns="93321" bIns="4666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42030"/>
            <a:ext cx="3043343" cy="465455"/>
          </a:xfrm>
          <a:prstGeom prst="rect">
            <a:avLst/>
          </a:prstGeom>
        </p:spPr>
        <p:txBody>
          <a:bodyPr vert="horz" lIns="93321" tIns="46660" rIns="93321" bIns="4666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21" tIns="46660" rIns="93321" bIns="46660" rtlCol="0" anchor="b"/>
          <a:lstStyle>
            <a:lvl1pPr algn="r">
              <a:defRPr sz="1200"/>
            </a:lvl1pPr>
          </a:lstStyle>
          <a:p>
            <a:pPr>
              <a:defRPr/>
            </a:pPr>
            <a:fld id="{D1FEC384-73F6-4CB0-8B58-CE90DD7CF4AA}" type="slidenum">
              <a:rPr lang="en-US"/>
              <a:pPr>
                <a:defRPr/>
              </a:pPr>
              <a:t>‹#›</a:t>
            </a:fld>
            <a:endParaRPr lang="en-US" dirty="0"/>
          </a:p>
        </p:txBody>
      </p:sp>
    </p:spTree>
    <p:extLst>
      <p:ext uri="{BB962C8B-B14F-4D97-AF65-F5344CB8AC3E}">
        <p14:creationId xmlns:p14="http://schemas.microsoft.com/office/powerpoint/2010/main" val="24275075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ted.com/talks/dan_ariely_on_our_buggy_moral_cod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1</a:t>
            </a:fld>
            <a:endParaRPr lang="en-US" dirty="0"/>
          </a:p>
        </p:txBody>
      </p:sp>
    </p:spTree>
    <p:extLst>
      <p:ext uri="{BB962C8B-B14F-4D97-AF65-F5344CB8AC3E}">
        <p14:creationId xmlns:p14="http://schemas.microsoft.com/office/powerpoint/2010/main" val="1071395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r>
              <a:rPr lang="en-US" sz="1200" b="0" kern="1200" dirty="0">
                <a:solidFill>
                  <a:schemeClr val="tx1"/>
                </a:solidFill>
                <a:effectLst/>
                <a:latin typeface="Calibri" pitchFamily="34" charset="0"/>
                <a:ea typeface="+mn-ea"/>
                <a:cs typeface="+mn-cs"/>
              </a:rPr>
              <a:t>Business Case</a:t>
            </a:r>
            <a:r>
              <a:rPr lang="en-US" sz="1200" b="1" kern="1200" dirty="0">
                <a:solidFill>
                  <a:schemeClr val="tx1"/>
                </a:solidFill>
                <a:effectLst/>
                <a:latin typeface="Calibri" pitchFamily="34" charset="0"/>
                <a:ea typeface="+mn-ea"/>
                <a:cs typeface="+mn-cs"/>
              </a:rPr>
              <a:t>:</a:t>
            </a:r>
            <a:r>
              <a:rPr lang="en-US" sz="1200" b="1" kern="1200" baseline="0" dirty="0">
                <a:solidFill>
                  <a:schemeClr val="tx1"/>
                </a:solidFill>
                <a:effectLst/>
                <a:latin typeface="Calibri" pitchFamily="34" charset="0"/>
                <a:ea typeface="+mn-ea"/>
                <a:cs typeface="+mn-cs"/>
              </a:rPr>
              <a:t> </a:t>
            </a:r>
            <a:r>
              <a:rPr lang="en-US" sz="1200" b="0" kern="1200" dirty="0">
                <a:solidFill>
                  <a:schemeClr val="tx1"/>
                </a:solidFill>
                <a:effectLst/>
                <a:latin typeface="Calibri" pitchFamily="34" charset="0"/>
                <a:ea typeface="+mn-ea"/>
                <a:cs typeface="+mn-cs"/>
              </a:rPr>
              <a:t>The argument for doing something; business case vs. business model: why do it vs how to do it.  A business case captures the reasoning for initiating a project or task. </a:t>
            </a:r>
            <a:endParaRPr lang="en-US" sz="1200" b="1" kern="1200" dirty="0">
              <a:solidFill>
                <a:schemeClr val="tx1"/>
              </a:solidFill>
              <a:effectLst/>
              <a:latin typeface="Calibri" pitchFamily="34" charset="0"/>
              <a:ea typeface="+mn-ea"/>
              <a:cs typeface="+mn-cs"/>
            </a:endParaRPr>
          </a:p>
          <a:p>
            <a:endParaRPr lang="en-US" sz="1200" b="0" kern="1200" dirty="0">
              <a:solidFill>
                <a:schemeClr val="tx1"/>
              </a:solidFill>
              <a:effectLst/>
              <a:latin typeface="Calibri" pitchFamily="34" charset="0"/>
              <a:ea typeface="+mn-ea"/>
              <a:cs typeface="+mn-cs"/>
            </a:endParaRPr>
          </a:p>
          <a:p>
            <a:r>
              <a:rPr lang="en-US" sz="1200" b="0" kern="1200" dirty="0">
                <a:solidFill>
                  <a:schemeClr val="tx1"/>
                </a:solidFill>
                <a:effectLst/>
                <a:latin typeface="Calibri" pitchFamily="34" charset="0"/>
                <a:ea typeface="+mn-ea"/>
                <a:cs typeface="+mn-cs"/>
              </a:rPr>
              <a:t>Business Model</a:t>
            </a:r>
            <a:r>
              <a:rPr lang="en-US" sz="1200" b="1" kern="1200" dirty="0">
                <a:solidFill>
                  <a:schemeClr val="tx1"/>
                </a:solidFill>
                <a:effectLst/>
                <a:latin typeface="Calibri" pitchFamily="34" charset="0"/>
                <a:ea typeface="+mn-ea"/>
                <a:cs typeface="+mn-cs"/>
              </a:rPr>
              <a:t>:</a:t>
            </a:r>
            <a:r>
              <a:rPr lang="en-US" sz="1200" b="1" kern="1200" baseline="0" dirty="0">
                <a:solidFill>
                  <a:schemeClr val="tx1"/>
                </a:solidFill>
                <a:effectLst/>
                <a:latin typeface="Calibri" pitchFamily="34" charset="0"/>
                <a:ea typeface="+mn-ea"/>
                <a:cs typeface="+mn-cs"/>
              </a:rPr>
              <a:t> </a:t>
            </a:r>
            <a:r>
              <a:rPr lang="en-US" sz="1200" b="0" kern="1200" dirty="0">
                <a:solidFill>
                  <a:schemeClr val="tx1"/>
                </a:solidFill>
                <a:effectLst/>
                <a:latin typeface="Calibri" pitchFamily="34" charset="0"/>
                <a:ea typeface="+mn-ea"/>
                <a:cs typeface="+mn-cs"/>
              </a:rPr>
              <a:t>A term used to represent core aspects of a business, including purpose, target customers (e.g., consumers or other businesses), product/service offerings, strategies, organizational structures, trading practices, distribution model (e.g., direct sales, wholesale, retail) and operational processes and policies. </a:t>
            </a:r>
          </a:p>
          <a:p>
            <a:r>
              <a:rPr lang="en-US" sz="1200" b="0" kern="1200" dirty="0">
                <a:solidFill>
                  <a:schemeClr val="tx1"/>
                </a:solidFill>
                <a:effectLst/>
                <a:latin typeface="Calibri" pitchFamily="34" charset="0"/>
                <a:ea typeface="+mn-ea"/>
                <a:cs typeface="+mn-cs"/>
              </a:rPr>
              <a:t> </a:t>
            </a:r>
            <a:endParaRPr lang="en-US" sz="1200" b="1" kern="1200" dirty="0">
              <a:solidFill>
                <a:schemeClr val="tx1"/>
              </a:solidFill>
              <a:effectLst/>
              <a:latin typeface="Calibri"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Calibri" pitchFamily="34" charset="0"/>
                <a:ea typeface="+mn-ea"/>
                <a:cs typeface="+mn-cs"/>
              </a:rPr>
              <a:t>Competitive Advantage:</a:t>
            </a:r>
            <a:r>
              <a:rPr lang="en-US" sz="1200" b="0" kern="1200" baseline="0" dirty="0">
                <a:solidFill>
                  <a:schemeClr val="tx1"/>
                </a:solidFill>
                <a:effectLst/>
                <a:latin typeface="Calibri" pitchFamily="34" charset="0"/>
                <a:ea typeface="+mn-ea"/>
                <a:cs typeface="+mn-cs"/>
              </a:rPr>
              <a:t> </a:t>
            </a:r>
            <a:r>
              <a:rPr lang="en-US" sz="1200" b="0" kern="1200" dirty="0">
                <a:solidFill>
                  <a:schemeClr val="tx1"/>
                </a:solidFill>
                <a:effectLst/>
                <a:latin typeface="Calibri" pitchFamily="34" charset="0"/>
                <a:ea typeface="+mn-ea"/>
                <a:cs typeface="+mn-cs"/>
              </a:rPr>
              <a:t>The edge a company has over its rivals that allows it to generate greater sales or profit margins or to retain more customers than its competition.</a:t>
            </a:r>
            <a:endParaRPr lang="en-US" sz="1200" b="1" kern="1200" dirty="0">
              <a:solidFill>
                <a:schemeClr val="tx1"/>
              </a:solidFill>
              <a:effectLst/>
              <a:latin typeface="Calibri" pitchFamily="34" charset="0"/>
              <a:ea typeface="+mn-ea"/>
              <a:cs typeface="+mn-cs"/>
            </a:endParaRPr>
          </a:p>
          <a:p>
            <a:endParaRPr lang="en-US" sz="1200" b="0" kern="1200" dirty="0">
              <a:solidFill>
                <a:schemeClr val="tx1"/>
              </a:solidFill>
              <a:effectLst/>
              <a:latin typeface="Calibri" pitchFamily="34" charset="0"/>
              <a:ea typeface="+mn-ea"/>
              <a:cs typeface="+mn-cs"/>
            </a:endParaRPr>
          </a:p>
          <a:p>
            <a:r>
              <a:rPr lang="en-US" sz="1200" b="0" kern="1200" dirty="0">
                <a:solidFill>
                  <a:schemeClr val="tx1"/>
                </a:solidFill>
                <a:effectLst/>
                <a:latin typeface="Calibri" pitchFamily="34" charset="0"/>
                <a:ea typeface="+mn-ea"/>
                <a:cs typeface="+mn-cs"/>
              </a:rPr>
              <a:t>Stakeholder</a:t>
            </a:r>
            <a:r>
              <a:rPr lang="en-US" sz="1200" b="1" kern="1200" dirty="0">
                <a:solidFill>
                  <a:schemeClr val="tx1"/>
                </a:solidFill>
                <a:effectLst/>
                <a:latin typeface="Calibri" pitchFamily="34" charset="0"/>
                <a:ea typeface="+mn-ea"/>
                <a:cs typeface="+mn-cs"/>
              </a:rPr>
              <a:t>:</a:t>
            </a:r>
            <a:r>
              <a:rPr lang="en-US" sz="1200" b="1" kern="1200" baseline="0" dirty="0">
                <a:solidFill>
                  <a:schemeClr val="tx1"/>
                </a:solidFill>
                <a:effectLst/>
                <a:latin typeface="Calibri" pitchFamily="34" charset="0"/>
                <a:ea typeface="+mn-ea"/>
                <a:cs typeface="+mn-cs"/>
              </a:rPr>
              <a:t> </a:t>
            </a:r>
            <a:r>
              <a:rPr lang="en-US" sz="1200" b="0" i="0" kern="1200" dirty="0">
                <a:solidFill>
                  <a:schemeClr val="tx1"/>
                </a:solidFill>
                <a:effectLst/>
                <a:latin typeface="Calibri" pitchFamily="34" charset="0"/>
                <a:ea typeface="+mn-ea"/>
                <a:cs typeface="+mn-cs"/>
              </a:rPr>
              <a:t>A person, group, organization, or system </a:t>
            </a:r>
            <a:r>
              <a:rPr lang="en-US" sz="1200" b="0" i="0" u="none" kern="1200" dirty="0">
                <a:solidFill>
                  <a:schemeClr val="tx1"/>
                </a:solidFill>
                <a:effectLst/>
                <a:latin typeface="Calibri" pitchFamily="34" charset="0"/>
                <a:ea typeface="+mn-ea"/>
                <a:cs typeface="+mn-cs"/>
              </a:rPr>
              <a:t>who</a:t>
            </a:r>
            <a:r>
              <a:rPr lang="en-US" sz="1200" b="0" i="0" u="none" kern="1200" baseline="0" dirty="0">
                <a:solidFill>
                  <a:schemeClr val="tx1"/>
                </a:solidFill>
                <a:effectLst/>
                <a:latin typeface="Calibri" pitchFamily="34" charset="0"/>
                <a:ea typeface="+mn-ea"/>
                <a:cs typeface="+mn-cs"/>
              </a:rPr>
              <a:t> </a:t>
            </a:r>
            <a:r>
              <a:rPr lang="en-US" sz="1200" b="0" i="0" u="none" kern="1200" dirty="0">
                <a:solidFill>
                  <a:schemeClr val="tx1"/>
                </a:solidFill>
                <a:effectLst/>
                <a:latin typeface="Calibri" pitchFamily="34" charset="0"/>
                <a:ea typeface="+mn-ea"/>
                <a:cs typeface="+mn-cs"/>
              </a:rPr>
              <a:t>affects</a:t>
            </a:r>
            <a:r>
              <a:rPr lang="en-US" sz="1200" b="0" i="0" kern="1200" dirty="0">
                <a:solidFill>
                  <a:schemeClr val="tx1"/>
                </a:solidFill>
                <a:effectLst/>
                <a:latin typeface="Calibri" pitchFamily="34" charset="0"/>
                <a:ea typeface="+mn-ea"/>
                <a:cs typeface="+mn-cs"/>
              </a:rPr>
              <a:t> or can be affected by an organization's actions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Shareholder:  Any person, company or other institution that owns at least one share of a company’s stock. Shareholders are a company's owners. They have the potential to profit if the company does well, but that comes with the potential to lose money if the company does poorly. A shareholder may also be referred to as a stockholder.</a:t>
            </a:r>
            <a:endParaRPr lang="en-US" dirty="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Calibri" pitchFamily="34" charset="0"/>
              </a:rPr>
              <a:t>Stakeholder Theory: The business entity should be used as a vehicle for </a:t>
            </a:r>
            <a:r>
              <a:rPr lang="en-US" i="1" u="sng" dirty="0">
                <a:latin typeface="Calibri" pitchFamily="34" charset="0"/>
              </a:rPr>
              <a:t>coordinating</a:t>
            </a:r>
            <a:r>
              <a:rPr lang="en-US" dirty="0">
                <a:latin typeface="Calibri" pitchFamily="34" charset="0"/>
              </a:rPr>
              <a:t> stakeholder interests instead of maximizing shareholder (owner) profit. Stakeholder Theory</a:t>
            </a:r>
            <a:r>
              <a:rPr lang="en-US" baseline="0" dirty="0">
                <a:latin typeface="Calibri" pitchFamily="34" charset="0"/>
              </a:rPr>
              <a:t> says the business should consider the interests of all stakeholders and optimize profit with these considerations in mind. Shareholder profit is still very important however it is not the only thing that’s important. </a:t>
            </a:r>
            <a:r>
              <a:rPr lang="en-US" dirty="0">
                <a:latin typeface="Calibri" pitchFamily="34" charset="0"/>
              </a:rPr>
              <a:t>Stakeholder</a:t>
            </a:r>
            <a:r>
              <a:rPr lang="en-US" baseline="0" dirty="0">
                <a:latin typeface="Calibri" pitchFamily="34" charset="0"/>
              </a:rPr>
              <a:t> Theory is contradictory to Milton Friedman’s thinking that the goal of business must be to maximize profit and that business should not be concerned with anything other than this.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pitchFamily="34" charset="0"/>
            </a:endParaRPr>
          </a:p>
          <a:p>
            <a:r>
              <a:rPr lang="en-US" dirty="0">
                <a:latin typeface="Calibri" pitchFamily="34" charset="0"/>
              </a:rPr>
              <a:t>Globalization: The increasingly worldwide relationships of culture, people and economic activity.  Most often, it refers to economics: the global distribution of the production of goods and services, through reduction of barriers to international trade such as tariffs, export fees, import quotas, etc.. The term can also refer to the transnational circulation of ideas, languages, and popular culture. </a:t>
            </a:r>
          </a:p>
          <a:p>
            <a:endParaRPr lang="en-US" dirty="0">
              <a:latin typeface="Calibri" pitchFamily="34" charset="0"/>
            </a:endParaRPr>
          </a:p>
          <a:p>
            <a:r>
              <a:rPr lang="en-US" dirty="0">
                <a:latin typeface="Calibri" pitchFamily="34" charset="0"/>
              </a:rPr>
              <a:t>Corporate Social Responsibility / Sustainability: “continuing commitment by business to behave ethically and contribute to </a:t>
            </a:r>
            <a:r>
              <a:rPr lang="en-US" b="0" i="1" u="sng" dirty="0">
                <a:latin typeface="Calibri" pitchFamily="34" charset="0"/>
              </a:rPr>
              <a:t>economic development while improving the quality of life</a:t>
            </a:r>
            <a:r>
              <a:rPr lang="en-US" b="1" u="sng" dirty="0">
                <a:latin typeface="Calibri" pitchFamily="34" charset="0"/>
              </a:rPr>
              <a:t> </a:t>
            </a:r>
            <a:r>
              <a:rPr lang="en-US" dirty="0">
                <a:latin typeface="Calibri" pitchFamily="34" charset="0"/>
              </a:rPr>
              <a:t>in the workforce and their families as well as of the local community and society at large”  (source: World Business Council on Sustainable Development, http://www.wbcsd.org).</a:t>
            </a:r>
            <a:r>
              <a:rPr lang="en-US" baseline="0" dirty="0">
                <a:latin typeface="Calibri" pitchFamily="34" charset="0"/>
              </a:rPr>
              <a:t>  </a:t>
            </a:r>
            <a:endParaRPr lang="en-US" b="1" dirty="0">
              <a:latin typeface="Calibri" pitchFamily="34" charset="0"/>
            </a:endParaRPr>
          </a:p>
          <a:p>
            <a:endParaRPr lang="en-US" sz="8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Teaching</a:t>
            </a:r>
            <a:r>
              <a:rPr lang="en-US" baseline="0" dirty="0"/>
              <a:t> of business ethics, especially in MBA programs, is criticized.</a:t>
            </a:r>
          </a:p>
          <a:p>
            <a:endParaRPr lang="en-US" baseline="0" dirty="0"/>
          </a:p>
          <a:p>
            <a:r>
              <a:rPr lang="en-US" baseline="0" dirty="0"/>
              <a:t>- Students already understand right &amp; wrong.  (AGREE?)  Nothing to teach there.</a:t>
            </a:r>
          </a:p>
          <a:p>
            <a:r>
              <a:rPr lang="en-US" baseline="0" dirty="0"/>
              <a:t>- Objective: make sound judgments</a:t>
            </a:r>
          </a:p>
          <a:p>
            <a:pPr defTabSz="933237" eaLnBrk="1" hangingPunct="1">
              <a:defRPr/>
            </a:pPr>
            <a:r>
              <a:rPr lang="en-US" baseline="0" dirty="0"/>
              <a:t>- First challenge is to recognize an ethical dilemma as such.</a:t>
            </a:r>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3</a:t>
            </a:fld>
            <a:endParaRPr lang="en-US" dirty="0"/>
          </a:p>
        </p:txBody>
      </p:sp>
    </p:spTree>
    <p:extLst>
      <p:ext uri="{BB962C8B-B14F-4D97-AF65-F5344CB8AC3E}">
        <p14:creationId xmlns:p14="http://schemas.microsoft.com/office/powerpoint/2010/main" val="291042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values: </a:t>
            </a:r>
            <a:r>
              <a:rPr lang="en-US" dirty="0"/>
              <a:t>guiding principles that dictate behavior and action. The ideals and principles that guide how people act.</a:t>
            </a:r>
          </a:p>
          <a:p>
            <a:endParaRPr lang="en-US" b="1" dirty="0"/>
          </a:p>
          <a:p>
            <a:r>
              <a:rPr lang="en-US" b="1" dirty="0"/>
              <a:t>Core values</a:t>
            </a:r>
            <a:r>
              <a:rPr lang="en-US" dirty="0"/>
              <a:t> can help people to know what is right from wrong; they can help companies to determine if they are on the right path and fulfilling their business goals; and they create an unwavering and unchanging guide.</a:t>
            </a:r>
          </a:p>
          <a:p>
            <a:endParaRPr lang="en-US" dirty="0"/>
          </a:p>
          <a:p>
            <a:r>
              <a:rPr lang="en-US" dirty="0"/>
              <a:t>Differ from person to person, company to company.</a:t>
            </a:r>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4</a:t>
            </a:fld>
            <a:endParaRPr lang="en-US" dirty="0"/>
          </a:p>
        </p:txBody>
      </p:sp>
    </p:spTree>
    <p:extLst>
      <p:ext uri="{BB962C8B-B14F-4D97-AF65-F5344CB8AC3E}">
        <p14:creationId xmlns:p14="http://schemas.microsoft.com/office/powerpoint/2010/main" val="1812517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Moral Temptations vs.</a:t>
            </a:r>
            <a:r>
              <a:rPr lang="en-US" baseline="0" dirty="0"/>
              <a:t> </a:t>
            </a:r>
            <a:r>
              <a:rPr lang="en-US" dirty="0"/>
              <a:t>Ethical Dilemmas</a:t>
            </a:r>
          </a:p>
          <a:p>
            <a:endParaRPr lang="en-US" dirty="0"/>
          </a:p>
          <a:p>
            <a:r>
              <a:rPr lang="en-US" dirty="0"/>
              <a:t>Kidder (1995) contends that an ethical dilemma occurs only</a:t>
            </a:r>
            <a:r>
              <a:rPr lang="en-US" baseline="0" dirty="0"/>
              <a:t> when there are competing “rights” </a:t>
            </a:r>
          </a:p>
          <a:p>
            <a:r>
              <a:rPr lang="en-US" baseline="0" dirty="0"/>
              <a:t>or there is a struggle to determine the “least bad” course of action.</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5</a:t>
            </a:fld>
            <a:endParaRPr lang="en-US" dirty="0"/>
          </a:p>
        </p:txBody>
      </p:sp>
    </p:spTree>
    <p:extLst>
      <p:ext uri="{BB962C8B-B14F-4D97-AF65-F5344CB8AC3E}">
        <p14:creationId xmlns:p14="http://schemas.microsoft.com/office/powerpoint/2010/main" val="770743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131270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Aft>
                <a:spcPts val="0"/>
              </a:spcAft>
            </a:pPr>
            <a:r>
              <a:rPr lang="en-US" dirty="0"/>
              <a:t>Moral temptation or ethical dilemma?  </a:t>
            </a:r>
          </a:p>
          <a:p>
            <a:pPr fontAlgn="auto">
              <a:spcAft>
                <a:spcPts val="0"/>
              </a:spcAft>
            </a:pPr>
            <a:endParaRPr lang="en-US" dirty="0"/>
          </a:p>
          <a:p>
            <a:pPr fontAlgn="auto">
              <a:spcAft>
                <a:spcPts val="0"/>
              </a:spcAft>
            </a:pPr>
            <a:r>
              <a:rPr lang="en-US" dirty="0"/>
              <a:t>Testing for Right vs. Right</a:t>
            </a:r>
            <a:endParaRPr lang="en-US" sz="2800" dirty="0"/>
          </a:p>
          <a:p>
            <a:pPr fontAlgn="auto">
              <a:spcAft>
                <a:spcPts val="0"/>
              </a:spcAft>
            </a:pPr>
            <a:endParaRPr lang="en-US" dirty="0"/>
          </a:p>
          <a:p>
            <a:pPr fontAlgn="auto">
              <a:spcAft>
                <a:spcPts val="0"/>
              </a:spcAft>
            </a:pPr>
            <a:r>
              <a:rPr lang="en-US" dirty="0"/>
              <a:t>When a situation passes all of the right vs. wrong tests</a:t>
            </a:r>
            <a:endParaRPr lang="en-US" sz="2800" dirty="0"/>
          </a:p>
          <a:p>
            <a:pPr fontAlgn="auto">
              <a:spcAft>
                <a:spcPts val="0"/>
              </a:spcAft>
            </a:pPr>
            <a:r>
              <a:rPr lang="en-US" dirty="0"/>
              <a:t>Determine “what sort of dilemma is this?”</a:t>
            </a:r>
            <a:endParaRPr lang="en-US" sz="2800" dirty="0"/>
          </a:p>
          <a:p>
            <a:pPr fontAlgn="auto">
              <a:spcAft>
                <a:spcPts val="0"/>
              </a:spcAft>
            </a:pPr>
            <a:r>
              <a:rPr lang="en-US" dirty="0"/>
              <a:t>Benefits of determining which dilemma:</a:t>
            </a:r>
            <a:endParaRPr lang="en-US" sz="2800" dirty="0"/>
          </a:p>
          <a:p>
            <a:pPr lvl="2" fontAlgn="auto">
              <a:spcAft>
                <a:spcPts val="0"/>
              </a:spcAft>
            </a:pPr>
            <a:r>
              <a:rPr lang="en-US" dirty="0"/>
              <a:t>Reduces complexity into a manageable problem</a:t>
            </a:r>
            <a:endParaRPr lang="en-US" sz="2000" dirty="0"/>
          </a:p>
          <a:p>
            <a:pPr lvl="2" fontAlgn="auto">
              <a:spcAft>
                <a:spcPts val="0"/>
              </a:spcAft>
            </a:pPr>
            <a:r>
              <a:rPr lang="en-US" dirty="0"/>
              <a:t>Gets to the “heart of the matter”</a:t>
            </a:r>
            <a:endParaRPr lang="en-US" sz="2000" dirty="0"/>
          </a:p>
          <a:p>
            <a:pPr lvl="2" fontAlgn="auto">
              <a:spcAft>
                <a:spcPts val="0"/>
              </a:spcAft>
            </a:pPr>
            <a:r>
              <a:rPr lang="en-US" dirty="0"/>
              <a:t>Acts as a second test of an ethical temptation</a:t>
            </a:r>
            <a:endParaRPr lang="en-US" sz="2000" dirty="0"/>
          </a:p>
          <a:p>
            <a:pPr fontAlgn="auto">
              <a:spcAft>
                <a:spcPts val="0"/>
              </a:spcAft>
            </a:pPr>
            <a:r>
              <a:rPr lang="en-US" dirty="0"/>
              <a:t>To test whether a scenario is a right vs. right dilemma and if so, which one, you apply each paradigm to the scenario to find the “best fit”</a:t>
            </a:r>
            <a:endParaRPr lang="en-US" sz="2800" dirty="0"/>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7</a:t>
            </a:fld>
            <a:endParaRPr lang="en-US" dirty="0"/>
          </a:p>
        </p:txBody>
      </p:sp>
    </p:spTree>
    <p:extLst>
      <p:ext uri="{BB962C8B-B14F-4D97-AF65-F5344CB8AC3E}">
        <p14:creationId xmlns:p14="http://schemas.microsoft.com/office/powerpoint/2010/main" val="3904918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t>A situation that often involves an apparent mental conflict between moral imperatives, in which to obey one would result in transgressing another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“Morally acceptable" is subjective.  Two people can disagree on whether something is morally acceptable.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Most people would agree that breaking the law is morally wrong.  But what if your friend is having a heart attack while you're driving together somewhere?  </a:t>
            </a:r>
          </a:p>
          <a:p>
            <a:r>
              <a:rPr lang="en-US" sz="1200" b="0" i="0" kern="1200" dirty="0">
                <a:solidFill>
                  <a:schemeClr val="tx1"/>
                </a:solidFill>
                <a:effectLst/>
                <a:latin typeface="+mn-lt"/>
                <a:ea typeface="+mn-ea"/>
                <a:cs typeface="+mn-cs"/>
              </a:rPr>
              <a:t>It would be illegal (morally wrong) to exceed the speed limit, but morally right (but illegal) to speed him to the nearest hospital. </a:t>
            </a:r>
          </a:p>
          <a:p>
            <a:r>
              <a:rPr lang="en-US" sz="1200" b="0" i="0" kern="1200" dirty="0">
                <a:solidFill>
                  <a:schemeClr val="tx1"/>
                </a:solidFill>
                <a:effectLst/>
                <a:latin typeface="+mn-lt"/>
                <a:ea typeface="+mn-ea"/>
                <a:cs typeface="+mn-cs"/>
              </a:rPr>
              <a:t>One can argue that speeding, although wrong, may result in a better outcome than driving the speed limit or pulling over and calling an ambulance.</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Here's the bottom line: You should be able to distinguish an ethical dilemma from a moral temptation.  A moral temptation is a "wrong" act.  We humans are extremely good at rationalizing to convince ourselves that a moral temptation is an ethical dilemma.  That way, we get to take the easy way out by pursuing the moral temptation by claiming it's an ethical dilemma when it isn't.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8</a:t>
            </a:fld>
            <a:endParaRPr lang="en-US" dirty="0"/>
          </a:p>
        </p:txBody>
      </p:sp>
    </p:spTree>
    <p:extLst>
      <p:ext uri="{BB962C8B-B14F-4D97-AF65-F5344CB8AC3E}">
        <p14:creationId xmlns:p14="http://schemas.microsoft.com/office/powerpoint/2010/main" val="879346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Aft>
                <a:spcPts val="0"/>
              </a:spcAft>
            </a:pPr>
            <a:r>
              <a:rPr lang="en-US" dirty="0"/>
              <a:t>Moral temptation or ethical dilemma?  </a:t>
            </a:r>
          </a:p>
          <a:p>
            <a:pPr fontAlgn="auto">
              <a:spcAft>
                <a:spcPts val="0"/>
              </a:spcAft>
            </a:pPr>
            <a:endParaRPr lang="en-US" dirty="0"/>
          </a:p>
          <a:p>
            <a:pPr fontAlgn="auto">
              <a:spcAft>
                <a:spcPts val="0"/>
              </a:spcAft>
            </a:pPr>
            <a:r>
              <a:rPr lang="en-US" dirty="0"/>
              <a:t>Testing for Right vs. Right</a:t>
            </a:r>
            <a:endParaRPr lang="en-US" sz="2800" dirty="0"/>
          </a:p>
          <a:p>
            <a:pPr fontAlgn="auto">
              <a:spcAft>
                <a:spcPts val="0"/>
              </a:spcAft>
            </a:pPr>
            <a:endParaRPr lang="en-US" dirty="0"/>
          </a:p>
          <a:p>
            <a:pPr fontAlgn="auto">
              <a:spcAft>
                <a:spcPts val="0"/>
              </a:spcAft>
            </a:pPr>
            <a:r>
              <a:rPr lang="en-US" dirty="0"/>
              <a:t>When a situation passes all of the right vs. wrong tests</a:t>
            </a:r>
            <a:endParaRPr lang="en-US" sz="2800" dirty="0"/>
          </a:p>
          <a:p>
            <a:pPr fontAlgn="auto">
              <a:spcAft>
                <a:spcPts val="0"/>
              </a:spcAft>
            </a:pPr>
            <a:r>
              <a:rPr lang="en-US" dirty="0"/>
              <a:t>Determine “what sort of dilemma is this?”</a:t>
            </a:r>
            <a:endParaRPr lang="en-US" sz="2800" dirty="0"/>
          </a:p>
          <a:p>
            <a:pPr fontAlgn="auto">
              <a:spcAft>
                <a:spcPts val="0"/>
              </a:spcAft>
            </a:pPr>
            <a:r>
              <a:rPr lang="en-US" dirty="0"/>
              <a:t>Benefits of determining which dilemma:</a:t>
            </a:r>
            <a:endParaRPr lang="en-US" sz="2800" dirty="0"/>
          </a:p>
          <a:p>
            <a:pPr lvl="2" fontAlgn="auto">
              <a:spcAft>
                <a:spcPts val="0"/>
              </a:spcAft>
            </a:pPr>
            <a:r>
              <a:rPr lang="en-US" dirty="0"/>
              <a:t>Reduces complexity into a manageable problem</a:t>
            </a:r>
            <a:endParaRPr lang="en-US" sz="2000" dirty="0"/>
          </a:p>
          <a:p>
            <a:pPr lvl="2" fontAlgn="auto">
              <a:spcAft>
                <a:spcPts val="0"/>
              </a:spcAft>
            </a:pPr>
            <a:r>
              <a:rPr lang="en-US" dirty="0"/>
              <a:t>Gets to the “heart of the matter”</a:t>
            </a:r>
            <a:endParaRPr lang="en-US" sz="2000" dirty="0"/>
          </a:p>
          <a:p>
            <a:pPr lvl="2" fontAlgn="auto">
              <a:spcAft>
                <a:spcPts val="0"/>
              </a:spcAft>
            </a:pPr>
            <a:r>
              <a:rPr lang="en-US" dirty="0"/>
              <a:t>Acts as a second test of an ethical temptation</a:t>
            </a:r>
            <a:endParaRPr lang="en-US" sz="2000" dirty="0"/>
          </a:p>
          <a:p>
            <a:pPr fontAlgn="auto">
              <a:spcAft>
                <a:spcPts val="0"/>
              </a:spcAft>
            </a:pPr>
            <a:r>
              <a:rPr lang="en-US" dirty="0"/>
              <a:t>To test whether a scenario is a right vs. right dilemma and if so, which one, you apply each paradigm to the scenario to find the “best fit”</a:t>
            </a:r>
            <a:endParaRPr lang="en-US" sz="2800" dirty="0"/>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9</a:t>
            </a:fld>
            <a:endParaRPr lang="en-US" dirty="0"/>
          </a:p>
        </p:txBody>
      </p:sp>
    </p:spTree>
    <p:extLst>
      <p:ext uri="{BB962C8B-B14F-4D97-AF65-F5344CB8AC3E}">
        <p14:creationId xmlns:p14="http://schemas.microsoft.com/office/powerpoint/2010/main" val="3904918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Ethical dilemmas require difficult</a:t>
            </a:r>
            <a:r>
              <a:rPr lang="en-US" baseline="0" dirty="0"/>
              <a:t> decisions</a:t>
            </a:r>
            <a:r>
              <a:rPr lang="en-US" dirty="0"/>
              <a:t>. What makes these decisions hard, according to Kidder, is that they are often choices of “right” vs. “right.”</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In the example from the last slide,…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Right vs. Right describes the two different options you have as the driver, neither of which neither of which resolves the situation in an morally acceptable fashion.  One option is to obey the law, but your friend could die as a result.  The other option is to break the law, which is wrong but you might feel a moral obligation to do everything you can - including break the law - to save your friend.</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dirty="0"/>
              <a:t>Examples: </a:t>
            </a:r>
          </a:p>
          <a:p>
            <a:r>
              <a:rPr lang="en-US" dirty="0"/>
              <a:t>- Need</a:t>
            </a:r>
            <a:r>
              <a:rPr lang="en-US" baseline="0" dirty="0"/>
              <a:t> time to study more for an exam: </a:t>
            </a:r>
            <a:r>
              <a:rPr lang="en-US" dirty="0"/>
              <a:t>It is right to go to my MGT 166 class today and it is right to do everything I can to do well on my engineering</a:t>
            </a:r>
            <a:r>
              <a:rPr lang="en-US" baseline="0" dirty="0"/>
              <a:t> midterm.</a:t>
            </a:r>
          </a:p>
          <a:p>
            <a:r>
              <a:rPr lang="en-US" baseline="0" dirty="0"/>
              <a:t>- </a:t>
            </a:r>
            <a:r>
              <a:rPr lang="en-US" altLang="en-US" sz="1200" dirty="0">
                <a:latin typeface="Calibri" pitchFamily="34" charset="0"/>
                <a:ea typeface="ＭＳ Ｐゴシック" pitchFamily="34" charset="-128"/>
              </a:rPr>
              <a:t>It is right to tell the my boss that I’m covering for my coworker when he has to leave early, but it is also right to be loyal to my coworker (Truth vs. Loyalty)</a:t>
            </a:r>
          </a:p>
          <a:p>
            <a:pPr>
              <a:lnSpc>
                <a:spcPct val="90000"/>
              </a:lnSpc>
              <a:defRPr/>
            </a:pPr>
            <a:r>
              <a:rPr lang="en-US" altLang="en-US" sz="1400" dirty="0">
                <a:latin typeface="Calibri" pitchFamily="34" charset="0"/>
                <a:ea typeface="ＭＳ Ｐゴシック" pitchFamily="34" charset="-128"/>
              </a:rPr>
              <a:t>- </a:t>
            </a:r>
            <a:r>
              <a:rPr lang="en-US" altLang="en-US" sz="1200" dirty="0">
                <a:latin typeface="Calibri" pitchFamily="34" charset="0"/>
                <a:ea typeface="ＭＳ Ｐゴシック" pitchFamily="34" charset="-128"/>
              </a:rPr>
              <a:t>It is right for an engineer to be disciplined</a:t>
            </a:r>
            <a:r>
              <a:rPr lang="en-US" altLang="en-US" sz="1200" baseline="0" dirty="0">
                <a:latin typeface="Calibri" pitchFamily="34" charset="0"/>
                <a:ea typeface="ＭＳ Ｐゴシック" pitchFamily="34" charset="-128"/>
              </a:rPr>
              <a:t> </a:t>
            </a:r>
            <a:r>
              <a:rPr lang="en-US" altLang="en-US" sz="1200" dirty="0">
                <a:latin typeface="Calibri" pitchFamily="34" charset="0"/>
                <a:ea typeface="ＭＳ Ｐゴシック" pitchFamily="34" charset="-128"/>
              </a:rPr>
              <a:t>for misconduct, but it is also right to show compassion for human error. (Justice vs. Mercy)</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200" dirty="0">
                <a:latin typeface="Calibri" pitchFamily="34" charset="0"/>
                <a:ea typeface="ＭＳ Ｐゴシック" pitchFamily="34" charset="-128"/>
              </a:rPr>
              <a:t>Force yourself to talk about them in terms of a RIGHT vs. a RIGHT.  Otherwise, you can easily disguise a moral temptation as an ethical dilemma</a:t>
            </a:r>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10</a:t>
            </a:fld>
            <a:endParaRPr lang="en-US" dirty="0"/>
          </a:p>
        </p:txBody>
      </p:sp>
    </p:spTree>
    <p:extLst>
      <p:ext uri="{BB962C8B-B14F-4D97-AF65-F5344CB8AC3E}">
        <p14:creationId xmlns:p14="http://schemas.microsoft.com/office/powerpoint/2010/main" val="4021661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Calibri" pitchFamily="34" charset="0"/>
                <a:ea typeface="ＭＳ Ｐゴシック" pitchFamily="34" charset="-128"/>
                <a:cs typeface="Calibri" pitchFamily="34" charset="0"/>
              </a:rPr>
              <a:t>You are a head engineer for a municipal trolley</a:t>
            </a:r>
            <a:r>
              <a:rPr lang="en-US" altLang="en-US" baseline="0" dirty="0">
                <a:latin typeface="Calibri" pitchFamily="34" charset="0"/>
                <a:ea typeface="ＭＳ Ｐゴシック" pitchFamily="34" charset="-128"/>
                <a:cs typeface="Calibri" pitchFamily="34" charset="0"/>
              </a:rPr>
              <a:t> system</a:t>
            </a:r>
            <a:r>
              <a:rPr lang="en-US" altLang="en-US" dirty="0">
                <a:latin typeface="Calibri" pitchFamily="34" charset="0"/>
                <a:ea typeface="ＭＳ Ｐゴシック" pitchFamily="34" charset="-128"/>
                <a:cs typeface="Calibri" pitchFamily="34" charset="0"/>
              </a:rPr>
              <a:t> and you see that </a:t>
            </a:r>
            <a:r>
              <a:rPr lang="en-US" altLang="en-US" sz="1200" dirty="0">
                <a:solidFill>
                  <a:schemeClr val="accent5">
                    <a:lumMod val="50000"/>
                  </a:schemeClr>
                </a:solidFill>
                <a:latin typeface="Calibri" pitchFamily="34" charset="0"/>
                <a:ea typeface="ＭＳ Ｐゴシック" pitchFamily="34" charset="-128"/>
                <a:cs typeface="Calibri" pitchFamily="34" charset="0"/>
              </a:rPr>
              <a:t>a runaway trolley is hurtling down the tracks towards five railway workers who will be killed if it proceeds on its present course. The only way to save these people is to hit a switch that will turn </a:t>
            </a:r>
            <a:r>
              <a:rPr lang="en-US" dirty="0"/>
              <a:t>the </a:t>
            </a:r>
            <a:r>
              <a:rPr lang="en-US" altLang="en-US" sz="1200" dirty="0">
                <a:solidFill>
                  <a:schemeClr val="accent5">
                    <a:lumMod val="50000"/>
                  </a:schemeClr>
                </a:solidFill>
                <a:latin typeface="Calibri" pitchFamily="34" charset="0"/>
                <a:ea typeface="ＭＳ Ｐゴシック" pitchFamily="34" charset="-128"/>
                <a:cs typeface="Calibri" pitchFamily="34" charset="0"/>
              </a:rPr>
              <a:t>trolley onto a side track where it will run over and kill one worker instead of five.</a:t>
            </a:r>
          </a:p>
          <a:p>
            <a:endParaRPr lang="en-US" dirty="0"/>
          </a:p>
          <a:p>
            <a:r>
              <a:rPr lang="en-US" dirty="0"/>
              <a:t>So, would you hit the switch, leading to one death but saving five?</a:t>
            </a:r>
          </a:p>
          <a:p>
            <a:endParaRPr lang="en-US" dirty="0"/>
          </a:p>
          <a:p>
            <a:endParaRPr lang="en-US" dirty="0"/>
          </a:p>
          <a:p>
            <a:r>
              <a:rPr lang="en-US" dirty="0"/>
              <a:t>This is the now classic thought experiment known as the trolley dilemma, developed by philosopher Philippa Foot in 1967.  </a:t>
            </a:r>
          </a:p>
          <a:p>
            <a:endParaRPr lang="en-US" dirty="0"/>
          </a:p>
          <a:p>
            <a:r>
              <a:rPr lang="en-US" dirty="0"/>
              <a:t>The trolley dilemma allows us to think through the consequences of an action and consider whether its moral value is determined solely by its outcome.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solidFill>
                <a:schemeClr val="accent5">
                  <a:lumMod val="50000"/>
                </a:schemeClr>
              </a:solidFill>
              <a:latin typeface="Calibri" pitchFamily="34" charset="0"/>
              <a:ea typeface="ＭＳ Ｐゴシック" pitchFamily="34" charset="-128"/>
              <a:cs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solidFill>
                <a:schemeClr val="accent5">
                  <a:lumMod val="50000"/>
                </a:schemeClr>
              </a:solidFill>
              <a:latin typeface="Calibri" pitchFamily="34" charset="0"/>
              <a:ea typeface="ＭＳ Ｐゴシック" pitchFamily="34" charset="-128"/>
              <a:cs typeface="Calibri"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11</a:t>
            </a:fld>
            <a:endParaRPr lang="en-US" dirty="0"/>
          </a:p>
        </p:txBody>
      </p:sp>
    </p:spTree>
    <p:extLst>
      <p:ext uri="{BB962C8B-B14F-4D97-AF65-F5344CB8AC3E}">
        <p14:creationId xmlns:p14="http://schemas.microsoft.com/office/powerpoint/2010/main" val="433521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basic paradigms can be useful for analyzing ethical choices and realizing what has created the conflict. </a:t>
            </a:r>
          </a:p>
          <a:p>
            <a:endParaRPr lang="en-US" dirty="0"/>
          </a:p>
          <a:p>
            <a:r>
              <a:rPr lang="en-US" dirty="0"/>
              <a:t>If you have a better understanding of a choice, then you should be better prepared to solve it. </a:t>
            </a:r>
          </a:p>
          <a:p>
            <a:endParaRPr lang="en-US" dirty="0"/>
          </a:p>
          <a:p>
            <a:r>
              <a:rPr lang="en-US" sz="1200" kern="1200" dirty="0">
                <a:solidFill>
                  <a:schemeClr val="tx1"/>
                </a:solidFill>
                <a:effectLst/>
                <a:latin typeface="+mn-lt"/>
                <a:ea typeface="+mn-ea"/>
                <a:cs typeface="+mn-cs"/>
              </a:rPr>
              <a:t>How is understanding the type of dilemma helpful?  </a:t>
            </a:r>
          </a:p>
          <a:p>
            <a:r>
              <a:rPr lang="en-US" sz="1200" kern="1200" dirty="0">
                <a:solidFill>
                  <a:schemeClr val="tx1"/>
                </a:solidFill>
                <a:effectLst/>
                <a:latin typeface="+mn-lt"/>
                <a:ea typeface="+mn-ea"/>
                <a:cs typeface="+mn-cs"/>
              </a:rPr>
              <a:t>-It helps us separate right from wrong;</a:t>
            </a:r>
          </a:p>
          <a:p>
            <a:r>
              <a:rPr lang="en-US" sz="1200" kern="1200" dirty="0">
                <a:solidFill>
                  <a:schemeClr val="tx1"/>
                </a:solidFill>
                <a:effectLst/>
                <a:latin typeface="+mn-lt"/>
                <a:ea typeface="+mn-ea"/>
                <a:cs typeface="+mn-cs"/>
              </a:rPr>
              <a:t>-It helps us cut through mystery, complexity, and confusion;</a:t>
            </a:r>
          </a:p>
          <a:p>
            <a:r>
              <a:rPr lang="en-US" sz="1200" kern="1200" dirty="0">
                <a:solidFill>
                  <a:schemeClr val="tx1"/>
                </a:solidFill>
                <a:effectLst/>
                <a:latin typeface="+mn-lt"/>
                <a:ea typeface="+mn-ea"/>
                <a:cs typeface="+mn-cs"/>
              </a:rPr>
              <a:t>-it helps us strip away extraneous detail and get to the heart of the matter.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Kidder’s Four Paradigms for Understanding Ethical Dilemmas: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  </a:t>
            </a:r>
            <a:r>
              <a:rPr lang="en-US" sz="1200" u="sng" kern="1200" dirty="0">
                <a:solidFill>
                  <a:schemeClr val="tx1"/>
                </a:solidFill>
                <a:effectLst/>
                <a:latin typeface="+mn-lt"/>
                <a:ea typeface="+mn-ea"/>
                <a:cs typeface="+mn-cs"/>
              </a:rPr>
              <a:t>Truth vs. Loyalty</a:t>
            </a:r>
            <a:r>
              <a:rPr lang="en-US" sz="1200" kern="1200" dirty="0">
                <a:solidFill>
                  <a:schemeClr val="tx1"/>
                </a:solidFill>
                <a:effectLst/>
                <a:latin typeface="+mn-lt"/>
                <a:ea typeface="+mn-ea"/>
                <a:cs typeface="+mn-cs"/>
              </a:rPr>
              <a:t>:  Truth, for most people, is conformity with facts or reality.  Loyalty involves allegiance to a person, corporation or body of people, a government, or set of ideas to which one owes fidelity.  It is right to stand on truth.  It is right to be loyal.  (e.g., sports</a:t>
            </a:r>
            <a:r>
              <a:rPr lang="en-US" sz="1200" kern="1200" baseline="0" dirty="0">
                <a:solidFill>
                  <a:schemeClr val="tx1"/>
                </a:solidFill>
                <a:effectLst/>
                <a:latin typeface="+mn-lt"/>
                <a:ea typeface="+mn-ea"/>
                <a:cs typeface="+mn-cs"/>
              </a:rPr>
              <a:t> – saw teammate cheat)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t>
            </a:r>
            <a:r>
              <a:rPr lang="en-US" sz="1200" u="sng" kern="1200" dirty="0">
                <a:solidFill>
                  <a:schemeClr val="tx1"/>
                </a:solidFill>
                <a:effectLst/>
                <a:latin typeface="+mn-lt"/>
                <a:ea typeface="+mn-ea"/>
                <a:cs typeface="+mn-cs"/>
              </a:rPr>
              <a:t>Individual vs. Community:</a:t>
            </a:r>
            <a:r>
              <a:rPr lang="en-US" sz="1200" kern="1200" dirty="0">
                <a:solidFill>
                  <a:schemeClr val="tx1"/>
                </a:solidFill>
                <a:effectLst/>
                <a:latin typeface="+mn-lt"/>
                <a:ea typeface="+mn-ea"/>
                <a:cs typeface="+mn-cs"/>
              </a:rPr>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  (e.g., trolley)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u="sng" kern="1200" dirty="0">
                <a:solidFill>
                  <a:schemeClr val="tx1"/>
                </a:solidFill>
                <a:effectLst/>
                <a:latin typeface="+mn-lt"/>
                <a:ea typeface="+mn-ea"/>
                <a:cs typeface="+mn-cs"/>
              </a:rPr>
              <a:t>Short-Term vs. Long-Term:</a:t>
            </a:r>
            <a:r>
              <a:rPr lang="en-US" sz="1200" kern="1200" dirty="0">
                <a:solidFill>
                  <a:schemeClr val="tx1"/>
                </a:solidFill>
                <a:effectLst/>
                <a:latin typeface="+mn-lt"/>
                <a:ea typeface="+mn-ea"/>
                <a:cs typeface="+mn-cs"/>
              </a:rPr>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   (e.g., cheat in</a:t>
            </a:r>
            <a:r>
              <a:rPr lang="en-US" sz="1200" kern="1200" baseline="0" dirty="0">
                <a:solidFill>
                  <a:schemeClr val="tx1"/>
                </a:solidFill>
                <a:effectLst/>
                <a:latin typeface="+mn-lt"/>
                <a:ea typeface="+mn-ea"/>
                <a:cs typeface="+mn-cs"/>
              </a:rPr>
              <a:t> college; unprepared for job)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t>
            </a:r>
            <a:r>
              <a:rPr lang="en-US" sz="1200" u="sng" kern="1200" dirty="0">
                <a:solidFill>
                  <a:schemeClr val="tx1"/>
                </a:solidFill>
                <a:effectLst/>
                <a:latin typeface="+mn-lt"/>
                <a:ea typeface="+mn-ea"/>
                <a:cs typeface="+mn-cs"/>
              </a:rPr>
              <a:t>Justice vs. Mercy:</a:t>
            </a:r>
            <a:r>
              <a:rPr lang="en-US" sz="1200" kern="1200" dirty="0">
                <a:solidFill>
                  <a:schemeClr val="tx1"/>
                </a:solidFill>
                <a:effectLst/>
                <a:latin typeface="+mn-lt"/>
                <a:ea typeface="+mn-ea"/>
                <a:cs typeface="+mn-cs"/>
              </a:rPr>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  (e.g.,</a:t>
            </a:r>
            <a:r>
              <a:rPr lang="en-US" sz="1200" kern="1200" baseline="0" dirty="0">
                <a:solidFill>
                  <a:schemeClr val="tx1"/>
                </a:solidFill>
                <a:effectLst/>
                <a:latin typeface="+mn-lt"/>
                <a:ea typeface="+mn-ea"/>
                <a:cs typeface="+mn-cs"/>
              </a:rPr>
              <a:t> a mistake made.  Not illegal, but in error.)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Source:</a:t>
            </a:r>
            <a:r>
              <a:rPr lang="en-US" sz="1200" kern="1200" baseline="0" dirty="0">
                <a:solidFill>
                  <a:schemeClr val="tx1"/>
                </a:solidFill>
                <a:effectLst/>
                <a:latin typeface="+mn-lt"/>
                <a:ea typeface="+mn-ea"/>
                <a:cs typeface="+mn-cs"/>
              </a:rPr>
              <a:t>  </a:t>
            </a:r>
            <a:r>
              <a:rPr lang="en-US" sz="1200" dirty="0"/>
              <a:t>Rushworth M. Kidder, </a:t>
            </a:r>
            <a:r>
              <a:rPr lang="en-US" sz="1200" i="1" dirty="0"/>
              <a:t>How Good People Make Tough Choices</a:t>
            </a:r>
            <a:r>
              <a:rPr lang="en-US" sz="1200" dirty="0"/>
              <a:t> (New York: Harper, 2003)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pPr/>
              <a:t>13</a:t>
            </a:fld>
            <a:endParaRPr lang="en-US"/>
          </a:p>
        </p:txBody>
      </p:sp>
    </p:spTree>
    <p:extLst>
      <p:ext uri="{BB962C8B-B14F-4D97-AF65-F5344CB8AC3E}">
        <p14:creationId xmlns:p14="http://schemas.microsoft.com/office/powerpoint/2010/main" val="1131270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a:t>
            </a:r>
            <a:r>
              <a:rPr lang="en-US" sz="1200" u="sng" kern="1200" dirty="0">
                <a:solidFill>
                  <a:schemeClr val="tx1"/>
                </a:solidFill>
                <a:effectLst/>
                <a:latin typeface="+mn-lt"/>
                <a:ea typeface="+mn-ea"/>
                <a:cs typeface="+mn-cs"/>
              </a:rPr>
              <a:t>Truth vs. Loyalty</a:t>
            </a:r>
            <a:r>
              <a:rPr lang="en-US" sz="1200" kern="1200" dirty="0">
                <a:solidFill>
                  <a:schemeClr val="tx1"/>
                </a:solidFill>
                <a:effectLst/>
                <a:latin typeface="+mn-lt"/>
                <a:ea typeface="+mn-ea"/>
                <a:cs typeface="+mn-cs"/>
              </a:rPr>
              <a:t>:  Truth, for most people, is conformity with facts or reality.  Loyalty involves allegiance to a person, corporation or body of people, a government, or set of ideas to which one owes fidelity.  It is right to stand on truth.  It is right to be loyal.  (e.g., sports</a:t>
            </a:r>
            <a:r>
              <a:rPr lang="en-US" sz="1200" kern="1200" baseline="0" dirty="0">
                <a:solidFill>
                  <a:schemeClr val="tx1"/>
                </a:solidFill>
                <a:effectLst/>
                <a:latin typeface="+mn-lt"/>
                <a:ea typeface="+mn-ea"/>
                <a:cs typeface="+mn-cs"/>
              </a:rPr>
              <a:t> – saw teammate cheat)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t>
            </a:r>
            <a:r>
              <a:rPr lang="en-US" sz="1200" u="sng" kern="1200" dirty="0">
                <a:solidFill>
                  <a:schemeClr val="tx1"/>
                </a:solidFill>
                <a:effectLst/>
                <a:latin typeface="+mn-lt"/>
                <a:ea typeface="+mn-ea"/>
                <a:cs typeface="+mn-cs"/>
              </a:rPr>
              <a:t>Individual vs. Community:</a:t>
            </a:r>
            <a:r>
              <a:rPr lang="en-US" sz="1200" kern="1200" dirty="0">
                <a:solidFill>
                  <a:schemeClr val="tx1"/>
                </a:solidFill>
                <a:effectLst/>
                <a:latin typeface="+mn-lt"/>
                <a:ea typeface="+mn-ea"/>
                <a:cs typeface="+mn-cs"/>
              </a:rPr>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  (e.g., trolley)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u="sng" kern="1200" dirty="0">
                <a:solidFill>
                  <a:schemeClr val="tx1"/>
                </a:solidFill>
                <a:effectLst/>
                <a:latin typeface="+mn-lt"/>
                <a:ea typeface="+mn-ea"/>
                <a:cs typeface="+mn-cs"/>
              </a:rPr>
              <a:t>Short-Term vs. Long-Term:</a:t>
            </a:r>
            <a:r>
              <a:rPr lang="en-US" sz="1200" kern="1200" dirty="0">
                <a:solidFill>
                  <a:schemeClr val="tx1"/>
                </a:solidFill>
                <a:effectLst/>
                <a:latin typeface="+mn-lt"/>
                <a:ea typeface="+mn-ea"/>
                <a:cs typeface="+mn-cs"/>
              </a:rPr>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   (e.g., cheat in</a:t>
            </a:r>
            <a:r>
              <a:rPr lang="en-US" sz="1200" kern="1200" baseline="0" dirty="0">
                <a:solidFill>
                  <a:schemeClr val="tx1"/>
                </a:solidFill>
                <a:effectLst/>
                <a:latin typeface="+mn-lt"/>
                <a:ea typeface="+mn-ea"/>
                <a:cs typeface="+mn-cs"/>
              </a:rPr>
              <a:t> college; unprepared for job)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t>
            </a:r>
            <a:r>
              <a:rPr lang="en-US" sz="1200" u="sng" kern="1200" dirty="0">
                <a:solidFill>
                  <a:schemeClr val="tx1"/>
                </a:solidFill>
                <a:effectLst/>
                <a:latin typeface="+mn-lt"/>
                <a:ea typeface="+mn-ea"/>
                <a:cs typeface="+mn-cs"/>
              </a:rPr>
              <a:t>Justice vs. Mercy:</a:t>
            </a:r>
            <a:r>
              <a:rPr lang="en-US" sz="1200" kern="1200" dirty="0">
                <a:solidFill>
                  <a:schemeClr val="tx1"/>
                </a:solidFill>
                <a:effectLst/>
                <a:latin typeface="+mn-lt"/>
                <a:ea typeface="+mn-ea"/>
                <a:cs typeface="+mn-cs"/>
              </a:rPr>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  (e.g.,</a:t>
            </a:r>
            <a:r>
              <a:rPr lang="en-US" sz="1200" kern="1200" baseline="0" dirty="0">
                <a:solidFill>
                  <a:schemeClr val="tx1"/>
                </a:solidFill>
                <a:effectLst/>
                <a:latin typeface="+mn-lt"/>
                <a:ea typeface="+mn-ea"/>
                <a:cs typeface="+mn-cs"/>
              </a:rPr>
              <a:t> a mistake made.  Not illegal, but in error.)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is understanding the type of dilemma helpful?  </a:t>
            </a:r>
          </a:p>
          <a:p>
            <a:r>
              <a:rPr lang="en-US" sz="1200" kern="1200" dirty="0">
                <a:solidFill>
                  <a:schemeClr val="tx1"/>
                </a:solidFill>
                <a:effectLst/>
                <a:latin typeface="+mn-lt"/>
                <a:ea typeface="+mn-ea"/>
                <a:cs typeface="+mn-cs"/>
              </a:rPr>
              <a:t>-It helps us separate right from wrong;</a:t>
            </a:r>
          </a:p>
          <a:p>
            <a:r>
              <a:rPr lang="en-US" sz="1200" kern="1200" dirty="0">
                <a:solidFill>
                  <a:schemeClr val="tx1"/>
                </a:solidFill>
                <a:effectLst/>
                <a:latin typeface="+mn-lt"/>
                <a:ea typeface="+mn-ea"/>
                <a:cs typeface="+mn-cs"/>
              </a:rPr>
              <a:t>-It helps us cut through mystery, complexity, and confusion;</a:t>
            </a:r>
          </a:p>
          <a:p>
            <a:r>
              <a:rPr lang="en-US" sz="1200" kern="1200" dirty="0">
                <a:solidFill>
                  <a:schemeClr val="tx1"/>
                </a:solidFill>
                <a:effectLst/>
                <a:latin typeface="+mn-lt"/>
                <a:ea typeface="+mn-ea"/>
                <a:cs typeface="+mn-cs"/>
              </a:rPr>
              <a:t>-it helps us strip away extraneous detail and get to the heart of the matter.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Source:</a:t>
            </a:r>
            <a:r>
              <a:rPr lang="en-US" sz="1200" kern="1200" baseline="0" dirty="0">
                <a:solidFill>
                  <a:schemeClr val="tx1"/>
                </a:solidFill>
                <a:effectLst/>
                <a:latin typeface="+mn-lt"/>
                <a:ea typeface="+mn-ea"/>
                <a:cs typeface="+mn-cs"/>
              </a:rPr>
              <a:t>  </a:t>
            </a:r>
            <a:r>
              <a:rPr lang="en-US" sz="1200" dirty="0"/>
              <a:t>Rushworth M. Kidder, </a:t>
            </a:r>
            <a:r>
              <a:rPr lang="en-US" sz="1200" i="1" dirty="0"/>
              <a:t>How Good People Make Tough Choices</a:t>
            </a:r>
            <a:r>
              <a:rPr lang="en-US" sz="1200" dirty="0"/>
              <a:t> (New York: Harper, 2003)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131270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a:t>
            </a:r>
            <a:r>
              <a:rPr lang="en-US" sz="1200" u="sng" kern="1200" dirty="0">
                <a:solidFill>
                  <a:schemeClr val="tx1"/>
                </a:solidFill>
                <a:effectLst/>
                <a:latin typeface="+mn-lt"/>
                <a:ea typeface="+mn-ea"/>
                <a:cs typeface="+mn-cs"/>
              </a:rPr>
              <a:t>Truth vs. Loyalty</a:t>
            </a:r>
            <a:r>
              <a:rPr lang="en-US" sz="1200" kern="1200" dirty="0">
                <a:solidFill>
                  <a:schemeClr val="tx1"/>
                </a:solidFill>
                <a:effectLst/>
                <a:latin typeface="+mn-lt"/>
                <a:ea typeface="+mn-ea"/>
                <a:cs typeface="+mn-cs"/>
              </a:rPr>
              <a:t>:  Truth, for most people, is conformity with facts or reality.  Loyalty involves allegiance to a person, corporation or body of people, a government, or set of ideas to which one owes fidelity.  It is right to stand on truth.  It is right to be loyal.  (e.g., sports</a:t>
            </a:r>
            <a:r>
              <a:rPr lang="en-US" sz="1200" kern="1200" baseline="0" dirty="0">
                <a:solidFill>
                  <a:schemeClr val="tx1"/>
                </a:solidFill>
                <a:effectLst/>
                <a:latin typeface="+mn-lt"/>
                <a:ea typeface="+mn-ea"/>
                <a:cs typeface="+mn-cs"/>
              </a:rPr>
              <a:t> – saw teammate cheat)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t>
            </a:r>
            <a:r>
              <a:rPr lang="en-US" sz="1200" u="sng" kern="1200" dirty="0">
                <a:solidFill>
                  <a:schemeClr val="tx1"/>
                </a:solidFill>
                <a:effectLst/>
                <a:latin typeface="+mn-lt"/>
                <a:ea typeface="+mn-ea"/>
                <a:cs typeface="+mn-cs"/>
              </a:rPr>
              <a:t>Individual vs. Community:</a:t>
            </a:r>
            <a:r>
              <a:rPr lang="en-US" sz="1200" kern="1200" dirty="0">
                <a:solidFill>
                  <a:schemeClr val="tx1"/>
                </a:solidFill>
                <a:effectLst/>
                <a:latin typeface="+mn-lt"/>
                <a:ea typeface="+mn-ea"/>
                <a:cs typeface="+mn-cs"/>
              </a:rPr>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  (e.g., trolley)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u="sng" kern="1200" dirty="0">
                <a:solidFill>
                  <a:schemeClr val="tx1"/>
                </a:solidFill>
                <a:effectLst/>
                <a:latin typeface="+mn-lt"/>
                <a:ea typeface="+mn-ea"/>
                <a:cs typeface="+mn-cs"/>
              </a:rPr>
              <a:t>Short-Term vs. Long-Term:</a:t>
            </a:r>
            <a:r>
              <a:rPr lang="en-US" sz="1200" kern="1200" dirty="0">
                <a:solidFill>
                  <a:schemeClr val="tx1"/>
                </a:solidFill>
                <a:effectLst/>
                <a:latin typeface="+mn-lt"/>
                <a:ea typeface="+mn-ea"/>
                <a:cs typeface="+mn-cs"/>
              </a:rPr>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   (e.g., cheat in</a:t>
            </a:r>
            <a:r>
              <a:rPr lang="en-US" sz="1200" kern="1200" baseline="0" dirty="0">
                <a:solidFill>
                  <a:schemeClr val="tx1"/>
                </a:solidFill>
                <a:effectLst/>
                <a:latin typeface="+mn-lt"/>
                <a:ea typeface="+mn-ea"/>
                <a:cs typeface="+mn-cs"/>
              </a:rPr>
              <a:t> college; unprepared for job)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t>
            </a:r>
            <a:r>
              <a:rPr lang="en-US" sz="1200" u="sng" kern="1200" dirty="0">
                <a:solidFill>
                  <a:schemeClr val="tx1"/>
                </a:solidFill>
                <a:effectLst/>
                <a:latin typeface="+mn-lt"/>
                <a:ea typeface="+mn-ea"/>
                <a:cs typeface="+mn-cs"/>
              </a:rPr>
              <a:t>Justice vs. Mercy:</a:t>
            </a:r>
            <a:r>
              <a:rPr lang="en-US" sz="1200" kern="1200" dirty="0">
                <a:solidFill>
                  <a:schemeClr val="tx1"/>
                </a:solidFill>
                <a:effectLst/>
                <a:latin typeface="+mn-lt"/>
                <a:ea typeface="+mn-ea"/>
                <a:cs typeface="+mn-cs"/>
              </a:rPr>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  (e.g.,</a:t>
            </a:r>
            <a:r>
              <a:rPr lang="en-US" sz="1200" kern="1200" baseline="0" dirty="0">
                <a:solidFill>
                  <a:schemeClr val="tx1"/>
                </a:solidFill>
                <a:effectLst/>
                <a:latin typeface="+mn-lt"/>
                <a:ea typeface="+mn-ea"/>
                <a:cs typeface="+mn-cs"/>
              </a:rPr>
              <a:t> a mistake made.  Not illegal, but in error.)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is understanding the type of dilemma helpful?  </a:t>
            </a:r>
          </a:p>
          <a:p>
            <a:r>
              <a:rPr lang="en-US" sz="1200" kern="1200" dirty="0">
                <a:solidFill>
                  <a:schemeClr val="tx1"/>
                </a:solidFill>
                <a:effectLst/>
                <a:latin typeface="+mn-lt"/>
                <a:ea typeface="+mn-ea"/>
                <a:cs typeface="+mn-cs"/>
              </a:rPr>
              <a:t>-It helps us separate right from wrong;</a:t>
            </a:r>
          </a:p>
          <a:p>
            <a:r>
              <a:rPr lang="en-US" sz="1200" kern="1200" dirty="0">
                <a:solidFill>
                  <a:schemeClr val="tx1"/>
                </a:solidFill>
                <a:effectLst/>
                <a:latin typeface="+mn-lt"/>
                <a:ea typeface="+mn-ea"/>
                <a:cs typeface="+mn-cs"/>
              </a:rPr>
              <a:t>-It helps us cut through mystery, complexity, and confusion;</a:t>
            </a:r>
          </a:p>
          <a:p>
            <a:r>
              <a:rPr lang="en-US" sz="1200" kern="1200" dirty="0">
                <a:solidFill>
                  <a:schemeClr val="tx1"/>
                </a:solidFill>
                <a:effectLst/>
                <a:latin typeface="+mn-lt"/>
                <a:ea typeface="+mn-ea"/>
                <a:cs typeface="+mn-cs"/>
              </a:rPr>
              <a:t>-it helps us strip away extraneous detail and get to the heart of the matter.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Source:</a:t>
            </a:r>
            <a:r>
              <a:rPr lang="en-US" sz="1200" kern="1200" baseline="0" dirty="0">
                <a:solidFill>
                  <a:schemeClr val="tx1"/>
                </a:solidFill>
                <a:effectLst/>
                <a:latin typeface="+mn-lt"/>
                <a:ea typeface="+mn-ea"/>
                <a:cs typeface="+mn-cs"/>
              </a:rPr>
              <a:t>  </a:t>
            </a:r>
            <a:r>
              <a:rPr lang="en-US" sz="1200" dirty="0"/>
              <a:t>Rushworth M. Kidder, </a:t>
            </a:r>
            <a:r>
              <a:rPr lang="en-US" sz="1200" i="1" dirty="0"/>
              <a:t>How Good People Make Tough Choices</a:t>
            </a:r>
            <a:r>
              <a:rPr lang="en-US" sz="1200" dirty="0"/>
              <a:t> (New York: Harper, 2003)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131270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a:t>
            </a:r>
            <a:r>
              <a:rPr lang="en-US" sz="1200" u="sng" kern="1200" dirty="0">
                <a:solidFill>
                  <a:schemeClr val="tx1"/>
                </a:solidFill>
                <a:effectLst/>
                <a:latin typeface="+mn-lt"/>
                <a:ea typeface="+mn-ea"/>
                <a:cs typeface="+mn-cs"/>
              </a:rPr>
              <a:t>Truth vs. Loyalty</a:t>
            </a:r>
            <a:r>
              <a:rPr lang="en-US" sz="1200" kern="1200" dirty="0">
                <a:solidFill>
                  <a:schemeClr val="tx1"/>
                </a:solidFill>
                <a:effectLst/>
                <a:latin typeface="+mn-lt"/>
                <a:ea typeface="+mn-ea"/>
                <a:cs typeface="+mn-cs"/>
              </a:rPr>
              <a:t>:  Truth, for most people, is conformity with facts or reality.  Loyalty involves allegiance to a person, corporation or body of people, a government, or set of ideas to which one owes fidelity.  It is right to stand on truth.  It is right to be loyal.  (e.g., sports</a:t>
            </a:r>
            <a:r>
              <a:rPr lang="en-US" sz="1200" kern="1200" baseline="0" dirty="0">
                <a:solidFill>
                  <a:schemeClr val="tx1"/>
                </a:solidFill>
                <a:effectLst/>
                <a:latin typeface="+mn-lt"/>
                <a:ea typeface="+mn-ea"/>
                <a:cs typeface="+mn-cs"/>
              </a:rPr>
              <a:t> – saw teammate cheat)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t>
            </a:r>
            <a:r>
              <a:rPr lang="en-US" sz="1200" u="sng" kern="1200" dirty="0">
                <a:solidFill>
                  <a:schemeClr val="tx1"/>
                </a:solidFill>
                <a:effectLst/>
                <a:latin typeface="+mn-lt"/>
                <a:ea typeface="+mn-ea"/>
                <a:cs typeface="+mn-cs"/>
              </a:rPr>
              <a:t>Individual vs. Community:</a:t>
            </a:r>
            <a:r>
              <a:rPr lang="en-US" sz="1200" kern="1200" dirty="0">
                <a:solidFill>
                  <a:schemeClr val="tx1"/>
                </a:solidFill>
                <a:effectLst/>
                <a:latin typeface="+mn-lt"/>
                <a:ea typeface="+mn-ea"/>
                <a:cs typeface="+mn-cs"/>
              </a:rPr>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  (e.g., trolley)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u="sng" kern="1200" dirty="0">
                <a:solidFill>
                  <a:schemeClr val="tx1"/>
                </a:solidFill>
                <a:effectLst/>
                <a:latin typeface="+mn-lt"/>
                <a:ea typeface="+mn-ea"/>
                <a:cs typeface="+mn-cs"/>
              </a:rPr>
              <a:t>Short-Term vs. Long-Term:</a:t>
            </a:r>
            <a:r>
              <a:rPr lang="en-US" sz="1200" kern="1200" dirty="0">
                <a:solidFill>
                  <a:schemeClr val="tx1"/>
                </a:solidFill>
                <a:effectLst/>
                <a:latin typeface="+mn-lt"/>
                <a:ea typeface="+mn-ea"/>
                <a:cs typeface="+mn-cs"/>
              </a:rPr>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   (e.g., cheat in</a:t>
            </a:r>
            <a:r>
              <a:rPr lang="en-US" sz="1200" kern="1200" baseline="0" dirty="0">
                <a:solidFill>
                  <a:schemeClr val="tx1"/>
                </a:solidFill>
                <a:effectLst/>
                <a:latin typeface="+mn-lt"/>
                <a:ea typeface="+mn-ea"/>
                <a:cs typeface="+mn-cs"/>
              </a:rPr>
              <a:t> college; unprepared for job)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t>
            </a:r>
            <a:r>
              <a:rPr lang="en-US" sz="1200" u="sng" kern="1200" dirty="0">
                <a:solidFill>
                  <a:schemeClr val="tx1"/>
                </a:solidFill>
                <a:effectLst/>
                <a:latin typeface="+mn-lt"/>
                <a:ea typeface="+mn-ea"/>
                <a:cs typeface="+mn-cs"/>
              </a:rPr>
              <a:t>Justice vs. Mercy:</a:t>
            </a:r>
            <a:r>
              <a:rPr lang="en-US" sz="1200" kern="1200" dirty="0">
                <a:solidFill>
                  <a:schemeClr val="tx1"/>
                </a:solidFill>
                <a:effectLst/>
                <a:latin typeface="+mn-lt"/>
                <a:ea typeface="+mn-ea"/>
                <a:cs typeface="+mn-cs"/>
              </a:rPr>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  (e.g.,</a:t>
            </a:r>
            <a:r>
              <a:rPr lang="en-US" sz="1200" kern="1200" baseline="0" dirty="0">
                <a:solidFill>
                  <a:schemeClr val="tx1"/>
                </a:solidFill>
                <a:effectLst/>
                <a:latin typeface="+mn-lt"/>
                <a:ea typeface="+mn-ea"/>
                <a:cs typeface="+mn-cs"/>
              </a:rPr>
              <a:t> a mistake made.  Not illegal, but in error.)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is understanding the type of dilemma helpful?  </a:t>
            </a:r>
          </a:p>
          <a:p>
            <a:r>
              <a:rPr lang="en-US" sz="1200" kern="1200" dirty="0">
                <a:solidFill>
                  <a:schemeClr val="tx1"/>
                </a:solidFill>
                <a:effectLst/>
                <a:latin typeface="+mn-lt"/>
                <a:ea typeface="+mn-ea"/>
                <a:cs typeface="+mn-cs"/>
              </a:rPr>
              <a:t>-It helps us separate right from wrong;</a:t>
            </a:r>
          </a:p>
          <a:p>
            <a:r>
              <a:rPr lang="en-US" sz="1200" kern="1200" dirty="0">
                <a:solidFill>
                  <a:schemeClr val="tx1"/>
                </a:solidFill>
                <a:effectLst/>
                <a:latin typeface="+mn-lt"/>
                <a:ea typeface="+mn-ea"/>
                <a:cs typeface="+mn-cs"/>
              </a:rPr>
              <a:t>-It helps us cut through mystery, complexity, and confusion;</a:t>
            </a:r>
          </a:p>
          <a:p>
            <a:r>
              <a:rPr lang="en-US" sz="1200" kern="1200" dirty="0">
                <a:solidFill>
                  <a:schemeClr val="tx1"/>
                </a:solidFill>
                <a:effectLst/>
                <a:latin typeface="+mn-lt"/>
                <a:ea typeface="+mn-ea"/>
                <a:cs typeface="+mn-cs"/>
              </a:rPr>
              <a:t>-it helps us strip away extraneous detail and get to the heart of the matter.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Source:</a:t>
            </a:r>
            <a:r>
              <a:rPr lang="en-US" sz="1200" kern="1200" baseline="0" dirty="0">
                <a:solidFill>
                  <a:schemeClr val="tx1"/>
                </a:solidFill>
                <a:effectLst/>
                <a:latin typeface="+mn-lt"/>
                <a:ea typeface="+mn-ea"/>
                <a:cs typeface="+mn-cs"/>
              </a:rPr>
              <a:t>  </a:t>
            </a:r>
            <a:r>
              <a:rPr lang="en-US" sz="1200" dirty="0"/>
              <a:t>Rushworth M. Kidder, </a:t>
            </a:r>
            <a:r>
              <a:rPr lang="en-US" sz="1200" i="1" dirty="0"/>
              <a:t>How Good People Make Tough Choices</a:t>
            </a:r>
            <a:r>
              <a:rPr lang="en-US" sz="1200" dirty="0"/>
              <a:t> (New York: Harper, 2003)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31270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a:t>
            </a:r>
            <a:r>
              <a:rPr lang="en-US" sz="1200" u="sng" kern="1200" dirty="0">
                <a:solidFill>
                  <a:schemeClr val="tx1"/>
                </a:solidFill>
                <a:effectLst/>
                <a:latin typeface="+mn-lt"/>
                <a:ea typeface="+mn-ea"/>
                <a:cs typeface="+mn-cs"/>
              </a:rPr>
              <a:t>Truth vs. Loyalty</a:t>
            </a:r>
            <a:r>
              <a:rPr lang="en-US" sz="1200" kern="1200" dirty="0">
                <a:solidFill>
                  <a:schemeClr val="tx1"/>
                </a:solidFill>
                <a:effectLst/>
                <a:latin typeface="+mn-lt"/>
                <a:ea typeface="+mn-ea"/>
                <a:cs typeface="+mn-cs"/>
              </a:rPr>
              <a:t>:  Truth, for most people, is conformity with facts or reality.  Loyalty involves allegiance to a person, corporation or body of people, a government, or set of ideas to which one owes fidelity.  It is right to stand on truth.  It is right to be loyal.  (e.g., sports</a:t>
            </a:r>
            <a:r>
              <a:rPr lang="en-US" sz="1200" kern="1200" baseline="0" dirty="0">
                <a:solidFill>
                  <a:schemeClr val="tx1"/>
                </a:solidFill>
                <a:effectLst/>
                <a:latin typeface="+mn-lt"/>
                <a:ea typeface="+mn-ea"/>
                <a:cs typeface="+mn-cs"/>
              </a:rPr>
              <a:t> – saw teammate cheat)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t>
            </a:r>
            <a:r>
              <a:rPr lang="en-US" sz="1200" u="sng" kern="1200" dirty="0">
                <a:solidFill>
                  <a:schemeClr val="tx1"/>
                </a:solidFill>
                <a:effectLst/>
                <a:latin typeface="+mn-lt"/>
                <a:ea typeface="+mn-ea"/>
                <a:cs typeface="+mn-cs"/>
              </a:rPr>
              <a:t>Individual vs. Community:</a:t>
            </a:r>
            <a:r>
              <a:rPr lang="en-US" sz="1200" kern="1200" dirty="0">
                <a:solidFill>
                  <a:schemeClr val="tx1"/>
                </a:solidFill>
                <a:effectLst/>
                <a:latin typeface="+mn-lt"/>
                <a:ea typeface="+mn-ea"/>
                <a:cs typeface="+mn-cs"/>
              </a:rPr>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  (e.g., trolley)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u="sng" kern="1200" dirty="0">
                <a:solidFill>
                  <a:schemeClr val="tx1"/>
                </a:solidFill>
                <a:effectLst/>
                <a:latin typeface="+mn-lt"/>
                <a:ea typeface="+mn-ea"/>
                <a:cs typeface="+mn-cs"/>
              </a:rPr>
              <a:t>Short-Term vs. Long-Term:</a:t>
            </a:r>
            <a:r>
              <a:rPr lang="en-US" sz="1200" kern="1200" dirty="0">
                <a:solidFill>
                  <a:schemeClr val="tx1"/>
                </a:solidFill>
                <a:effectLst/>
                <a:latin typeface="+mn-lt"/>
                <a:ea typeface="+mn-ea"/>
                <a:cs typeface="+mn-cs"/>
              </a:rPr>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   (e.g., cheat in</a:t>
            </a:r>
            <a:r>
              <a:rPr lang="en-US" sz="1200" kern="1200" baseline="0" dirty="0">
                <a:solidFill>
                  <a:schemeClr val="tx1"/>
                </a:solidFill>
                <a:effectLst/>
                <a:latin typeface="+mn-lt"/>
                <a:ea typeface="+mn-ea"/>
                <a:cs typeface="+mn-cs"/>
              </a:rPr>
              <a:t> college; unprepared for job)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t>
            </a:r>
            <a:r>
              <a:rPr lang="en-US" sz="1200" u="sng" kern="1200" dirty="0">
                <a:solidFill>
                  <a:schemeClr val="tx1"/>
                </a:solidFill>
                <a:effectLst/>
                <a:latin typeface="+mn-lt"/>
                <a:ea typeface="+mn-ea"/>
                <a:cs typeface="+mn-cs"/>
              </a:rPr>
              <a:t>Justice vs. Mercy:</a:t>
            </a:r>
            <a:r>
              <a:rPr lang="en-US" sz="1200" kern="1200" dirty="0">
                <a:solidFill>
                  <a:schemeClr val="tx1"/>
                </a:solidFill>
                <a:effectLst/>
                <a:latin typeface="+mn-lt"/>
                <a:ea typeface="+mn-ea"/>
                <a:cs typeface="+mn-cs"/>
              </a:rPr>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  (e.g.,</a:t>
            </a:r>
            <a:r>
              <a:rPr lang="en-US" sz="1200" kern="1200" baseline="0" dirty="0">
                <a:solidFill>
                  <a:schemeClr val="tx1"/>
                </a:solidFill>
                <a:effectLst/>
                <a:latin typeface="+mn-lt"/>
                <a:ea typeface="+mn-ea"/>
                <a:cs typeface="+mn-cs"/>
              </a:rPr>
              <a:t> a mistake made.  Not illegal, but in error.)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is understanding the type of dilemma helpful?  </a:t>
            </a:r>
          </a:p>
          <a:p>
            <a:r>
              <a:rPr lang="en-US" sz="1200" kern="1200" dirty="0">
                <a:solidFill>
                  <a:schemeClr val="tx1"/>
                </a:solidFill>
                <a:effectLst/>
                <a:latin typeface="+mn-lt"/>
                <a:ea typeface="+mn-ea"/>
                <a:cs typeface="+mn-cs"/>
              </a:rPr>
              <a:t>-It helps us separate right from wrong;</a:t>
            </a:r>
          </a:p>
          <a:p>
            <a:r>
              <a:rPr lang="en-US" sz="1200" kern="1200" dirty="0">
                <a:solidFill>
                  <a:schemeClr val="tx1"/>
                </a:solidFill>
                <a:effectLst/>
                <a:latin typeface="+mn-lt"/>
                <a:ea typeface="+mn-ea"/>
                <a:cs typeface="+mn-cs"/>
              </a:rPr>
              <a:t>-It helps us cut through mystery, complexity, and confusion;</a:t>
            </a:r>
          </a:p>
          <a:p>
            <a:r>
              <a:rPr lang="en-US" sz="1200" kern="1200" dirty="0">
                <a:solidFill>
                  <a:schemeClr val="tx1"/>
                </a:solidFill>
                <a:effectLst/>
                <a:latin typeface="+mn-lt"/>
                <a:ea typeface="+mn-ea"/>
                <a:cs typeface="+mn-cs"/>
              </a:rPr>
              <a:t>-it helps us strip away extraneous detail and get to the heart of the matter.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Source:</a:t>
            </a:r>
            <a:r>
              <a:rPr lang="en-US" sz="1200" kern="1200" baseline="0" dirty="0">
                <a:solidFill>
                  <a:schemeClr val="tx1"/>
                </a:solidFill>
                <a:effectLst/>
                <a:latin typeface="+mn-lt"/>
                <a:ea typeface="+mn-ea"/>
                <a:cs typeface="+mn-cs"/>
              </a:rPr>
              <a:t>  </a:t>
            </a:r>
            <a:r>
              <a:rPr lang="en-US" sz="1200" dirty="0"/>
              <a:t>Rushworth M. Kidder, </a:t>
            </a:r>
            <a:r>
              <a:rPr lang="en-US" sz="1200" i="1" dirty="0"/>
              <a:t>How Good People Make Tough Choices</a:t>
            </a:r>
            <a:r>
              <a:rPr lang="en-US" sz="1200" dirty="0"/>
              <a:t> (New York: Harper, 2003)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31270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basic paradigms can be useful for analyzing ethical choices and realizing what has created the conflict. </a:t>
            </a:r>
          </a:p>
          <a:p>
            <a:endParaRPr lang="en-US" dirty="0"/>
          </a:p>
          <a:p>
            <a:r>
              <a:rPr lang="en-US" dirty="0"/>
              <a:t>If you have a better understanding of a choice, then you should be better prepared to solve it. </a:t>
            </a:r>
          </a:p>
          <a:p>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Kidder’s Four Paradigms for Understanding Ethical Dilemmas: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  </a:t>
            </a:r>
            <a:r>
              <a:rPr lang="en-US" sz="1200" u="sng" kern="1200" dirty="0">
                <a:solidFill>
                  <a:schemeClr val="tx1"/>
                </a:solidFill>
                <a:effectLst/>
                <a:latin typeface="+mn-lt"/>
                <a:ea typeface="+mn-ea"/>
                <a:cs typeface="+mn-cs"/>
              </a:rPr>
              <a:t>Truth vs. Loyalty</a:t>
            </a:r>
            <a:r>
              <a:rPr lang="en-US" sz="1200" kern="1200" dirty="0">
                <a:solidFill>
                  <a:schemeClr val="tx1"/>
                </a:solidFill>
                <a:effectLst/>
                <a:latin typeface="+mn-lt"/>
                <a:ea typeface="+mn-ea"/>
                <a:cs typeface="+mn-cs"/>
              </a:rPr>
              <a:t>:  Truth, for most people, is conformity with facts or reality.  Loyalty involves allegiance to a person, corporation or body of people, a government, or set of ideas to which one owes fidelity.  It is right to stand on truth.  It is right to be loyal.  (e.g., sports</a:t>
            </a:r>
            <a:r>
              <a:rPr lang="en-US" sz="1200" kern="1200" baseline="0" dirty="0">
                <a:solidFill>
                  <a:schemeClr val="tx1"/>
                </a:solidFill>
                <a:effectLst/>
                <a:latin typeface="+mn-lt"/>
                <a:ea typeface="+mn-ea"/>
                <a:cs typeface="+mn-cs"/>
              </a:rPr>
              <a:t> – saw teammate cheat)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a:t>
            </a:r>
            <a:r>
              <a:rPr lang="en-US" sz="1200" u="sng" kern="1200" dirty="0">
                <a:solidFill>
                  <a:schemeClr val="tx1"/>
                </a:solidFill>
                <a:effectLst/>
                <a:latin typeface="+mn-lt"/>
                <a:ea typeface="+mn-ea"/>
                <a:cs typeface="+mn-cs"/>
              </a:rPr>
              <a:t>Individual vs. Community:</a:t>
            </a:r>
            <a:r>
              <a:rPr lang="en-US" sz="1200" kern="1200" dirty="0">
                <a:solidFill>
                  <a:schemeClr val="tx1"/>
                </a:solidFill>
                <a:effectLst/>
                <a:latin typeface="+mn-lt"/>
                <a:ea typeface="+mn-ea"/>
                <a:cs typeface="+mn-cs"/>
              </a:rPr>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  (e.g., trolley)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u="sng" kern="1200" dirty="0">
                <a:solidFill>
                  <a:schemeClr val="tx1"/>
                </a:solidFill>
                <a:effectLst/>
                <a:latin typeface="+mn-lt"/>
                <a:ea typeface="+mn-ea"/>
                <a:cs typeface="+mn-cs"/>
              </a:rPr>
              <a:t>Short-Term vs. Long-Term:</a:t>
            </a:r>
            <a:r>
              <a:rPr lang="en-US" sz="1200" kern="1200" dirty="0">
                <a:solidFill>
                  <a:schemeClr val="tx1"/>
                </a:solidFill>
                <a:effectLst/>
                <a:latin typeface="+mn-lt"/>
                <a:ea typeface="+mn-ea"/>
                <a:cs typeface="+mn-cs"/>
              </a:rPr>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   (e.g., cheat in</a:t>
            </a:r>
            <a:r>
              <a:rPr lang="en-US" sz="1200" kern="1200" baseline="0" dirty="0">
                <a:solidFill>
                  <a:schemeClr val="tx1"/>
                </a:solidFill>
                <a:effectLst/>
                <a:latin typeface="+mn-lt"/>
                <a:ea typeface="+mn-ea"/>
                <a:cs typeface="+mn-cs"/>
              </a:rPr>
              <a:t> college; unprepared for job)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t>
            </a:r>
            <a:r>
              <a:rPr lang="en-US" sz="1200" u="sng" kern="1200" dirty="0">
                <a:solidFill>
                  <a:schemeClr val="tx1"/>
                </a:solidFill>
                <a:effectLst/>
                <a:latin typeface="+mn-lt"/>
                <a:ea typeface="+mn-ea"/>
                <a:cs typeface="+mn-cs"/>
              </a:rPr>
              <a:t>Justice vs. Mercy:</a:t>
            </a:r>
            <a:r>
              <a:rPr lang="en-US" sz="1200" kern="1200" dirty="0">
                <a:solidFill>
                  <a:schemeClr val="tx1"/>
                </a:solidFill>
                <a:effectLst/>
                <a:latin typeface="+mn-lt"/>
                <a:ea typeface="+mn-ea"/>
                <a:cs typeface="+mn-cs"/>
              </a:rPr>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  (e.g.,</a:t>
            </a:r>
            <a:r>
              <a:rPr lang="en-US" sz="1200" kern="1200" baseline="0" dirty="0">
                <a:solidFill>
                  <a:schemeClr val="tx1"/>
                </a:solidFill>
                <a:effectLst/>
                <a:latin typeface="+mn-lt"/>
                <a:ea typeface="+mn-ea"/>
                <a:cs typeface="+mn-cs"/>
              </a:rPr>
              <a:t> a mistake made.  Not illegal, but in error.)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Source:</a:t>
            </a:r>
            <a:r>
              <a:rPr lang="en-US" sz="1200" kern="1200" baseline="0" dirty="0">
                <a:solidFill>
                  <a:schemeClr val="tx1"/>
                </a:solidFill>
                <a:effectLst/>
                <a:latin typeface="+mn-lt"/>
                <a:ea typeface="+mn-ea"/>
                <a:cs typeface="+mn-cs"/>
              </a:rPr>
              <a:t>  </a:t>
            </a:r>
            <a:r>
              <a:rPr lang="en-US" sz="1200" dirty="0"/>
              <a:t>Rushworth M. Kidder, </a:t>
            </a:r>
            <a:r>
              <a:rPr lang="en-US" sz="1200" i="1" dirty="0"/>
              <a:t>How Good People Make Tough Choices</a:t>
            </a:r>
            <a:r>
              <a:rPr lang="en-US" sz="1200" dirty="0"/>
              <a:t> (New York: Harper, 2003)</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pPr/>
              <a:t>18</a:t>
            </a:fld>
            <a:endParaRPr lang="en-US"/>
          </a:p>
        </p:txBody>
      </p:sp>
    </p:spTree>
    <p:extLst>
      <p:ext uri="{BB962C8B-B14F-4D97-AF65-F5344CB8AC3E}">
        <p14:creationId xmlns:p14="http://schemas.microsoft.com/office/powerpoint/2010/main" val="1131270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situation</a:t>
            </a:r>
            <a:r>
              <a:rPr lang="en-US" baseline="0" dirty="0"/>
              <a:t> is unclear,…</a:t>
            </a:r>
          </a:p>
          <a:p>
            <a:endParaRPr lang="en-US" baseline="0" dirty="0"/>
          </a:p>
          <a:p>
            <a:r>
              <a:rPr lang="en-US" sz="1200" b="1" kern="1200" dirty="0">
                <a:solidFill>
                  <a:schemeClr val="tx1"/>
                </a:solidFill>
                <a:effectLst/>
                <a:latin typeface="+mn-lt"/>
                <a:ea typeface="+mn-ea"/>
                <a:cs typeface="+mn-cs"/>
              </a:rPr>
              <a:t>Identify an Ethical Issue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Could this decision or situation be damaging to someone or to some group? Does this decision involve a choice between a good and bad alternative, or perhaps between two "goods" or between two "</a:t>
            </a:r>
            <a:r>
              <a:rPr lang="en-US" sz="1200" kern="1200" dirty="0" err="1">
                <a:solidFill>
                  <a:schemeClr val="tx1"/>
                </a:solidFill>
                <a:effectLst/>
                <a:latin typeface="+mn-lt"/>
                <a:ea typeface="+mn-ea"/>
                <a:cs typeface="+mn-cs"/>
              </a:rPr>
              <a:t>bads</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Is this issue about more than what is legal or what is most efficient? If so, how?</a:t>
            </a:r>
          </a:p>
          <a:p>
            <a:r>
              <a:rPr lang="en-US" sz="1200" b="1" kern="1200" dirty="0">
                <a:solidFill>
                  <a:schemeClr val="tx1"/>
                </a:solidFill>
                <a:effectLst/>
                <a:latin typeface="+mn-lt"/>
                <a:ea typeface="+mn-ea"/>
                <a:cs typeface="+mn-cs"/>
              </a:rPr>
              <a:t>Get the Facts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are the relevant facts of the case? What facts are not known? Can I learn more about the situation? Do I know enough to make a decision?</a:t>
            </a:r>
          </a:p>
          <a:p>
            <a:pPr lvl="0"/>
            <a:r>
              <a:rPr lang="en-US" sz="1200" kern="1200" dirty="0">
                <a:solidFill>
                  <a:schemeClr val="tx1"/>
                </a:solidFill>
                <a:effectLst/>
                <a:latin typeface="+mn-lt"/>
                <a:ea typeface="+mn-ea"/>
                <a:cs typeface="+mn-cs"/>
              </a:rPr>
              <a:t>What individuals and groups have an important stake in the outcome? Are some concerns more important? Why?</a:t>
            </a:r>
          </a:p>
          <a:p>
            <a:pPr lvl="0"/>
            <a:r>
              <a:rPr lang="en-US" sz="1200" kern="1200" dirty="0">
                <a:solidFill>
                  <a:schemeClr val="tx1"/>
                </a:solidFill>
                <a:effectLst/>
                <a:latin typeface="+mn-lt"/>
                <a:ea typeface="+mn-ea"/>
                <a:cs typeface="+mn-cs"/>
              </a:rPr>
              <a:t>What are the options for acting? Have all the relevant persons and groups been consulted? Have I identified creative options?</a:t>
            </a:r>
          </a:p>
          <a:p>
            <a:r>
              <a:rPr lang="en-US" sz="1200" b="1" kern="1200" dirty="0">
                <a:solidFill>
                  <a:schemeClr val="tx1"/>
                </a:solidFill>
                <a:effectLst/>
                <a:latin typeface="+mn-lt"/>
                <a:ea typeface="+mn-ea"/>
                <a:cs typeface="+mn-cs"/>
              </a:rPr>
              <a:t>Evaluate Alternative Actions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Evaluate the options by asking the following questions:</a:t>
            </a:r>
          </a:p>
          <a:p>
            <a:pPr lvl="0"/>
            <a:r>
              <a:rPr lang="en-US" sz="1200" kern="1200" dirty="0">
                <a:solidFill>
                  <a:schemeClr val="tx1"/>
                </a:solidFill>
                <a:effectLst/>
                <a:latin typeface="+mn-lt"/>
                <a:ea typeface="+mn-ea"/>
                <a:cs typeface="+mn-cs"/>
              </a:rPr>
              <a:t>Which option will produce the most good and do the least harm? (The Utilitarian Approach)</a:t>
            </a:r>
          </a:p>
          <a:p>
            <a:pPr lvl="0"/>
            <a:r>
              <a:rPr lang="en-US" sz="1200" kern="1200" dirty="0">
                <a:solidFill>
                  <a:schemeClr val="tx1"/>
                </a:solidFill>
                <a:effectLst/>
                <a:latin typeface="+mn-lt"/>
                <a:ea typeface="+mn-ea"/>
                <a:cs typeface="+mn-cs"/>
              </a:rPr>
              <a:t>Which option best respects the rights of all who have a stake? (The Rights Approach)</a:t>
            </a:r>
          </a:p>
          <a:p>
            <a:pPr lvl="0"/>
            <a:r>
              <a:rPr lang="en-US" sz="1200" kern="1200" dirty="0">
                <a:solidFill>
                  <a:schemeClr val="tx1"/>
                </a:solidFill>
                <a:effectLst/>
                <a:latin typeface="+mn-lt"/>
                <a:ea typeface="+mn-ea"/>
                <a:cs typeface="+mn-cs"/>
              </a:rPr>
              <a:t>Which option treats people equally or proportionately? (The Justice Approach)</a:t>
            </a:r>
          </a:p>
          <a:p>
            <a:pPr lvl="0"/>
            <a:r>
              <a:rPr lang="en-US" sz="1200" kern="1200" dirty="0">
                <a:solidFill>
                  <a:schemeClr val="tx1"/>
                </a:solidFill>
                <a:effectLst/>
                <a:latin typeface="+mn-lt"/>
                <a:ea typeface="+mn-ea"/>
                <a:cs typeface="+mn-cs"/>
              </a:rPr>
              <a:t>Which option best serves the community as a whole, not just some members?  (The Common Good Approach)</a:t>
            </a:r>
          </a:p>
          <a:p>
            <a:pPr lvl="0"/>
            <a:r>
              <a:rPr lang="en-US" sz="1200" kern="1200" dirty="0">
                <a:solidFill>
                  <a:schemeClr val="tx1"/>
                </a:solidFill>
                <a:effectLst/>
                <a:latin typeface="+mn-lt"/>
                <a:ea typeface="+mn-ea"/>
                <a:cs typeface="+mn-cs"/>
              </a:rPr>
              <a:t>Which option leads me to act as the sort of person I want to be? (The Virtue Approach)</a:t>
            </a:r>
          </a:p>
          <a:p>
            <a:r>
              <a:rPr lang="en-US" sz="1200" b="1" kern="1200" dirty="0">
                <a:solidFill>
                  <a:schemeClr val="tx1"/>
                </a:solidFill>
                <a:effectLst/>
                <a:latin typeface="+mn-lt"/>
                <a:ea typeface="+mn-ea"/>
                <a:cs typeface="+mn-cs"/>
              </a:rPr>
              <a:t>Make a Decision and Test It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Considering all these approaches, which option best addresses the situation? </a:t>
            </a:r>
          </a:p>
          <a:p>
            <a:pPr lvl="0"/>
            <a:r>
              <a:rPr lang="en-US" sz="1200" kern="1200" dirty="0">
                <a:solidFill>
                  <a:schemeClr val="tx1"/>
                </a:solidFill>
                <a:effectLst/>
                <a:latin typeface="+mn-lt"/>
                <a:ea typeface="+mn-ea"/>
                <a:cs typeface="+mn-cs"/>
              </a:rPr>
              <a:t>If I told someone I respect-or told a television audience-which option I have chosen, what would they say? </a:t>
            </a:r>
          </a:p>
          <a:p>
            <a:r>
              <a:rPr lang="en-US" sz="1200" b="1" kern="1200" dirty="0">
                <a:solidFill>
                  <a:schemeClr val="tx1"/>
                </a:solidFill>
                <a:effectLst/>
                <a:latin typeface="+mn-lt"/>
                <a:ea typeface="+mn-ea"/>
                <a:cs typeface="+mn-cs"/>
              </a:rPr>
              <a:t>Act and Reflect on the Outcome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How can my decision be implemented with the greatest care and attention to the concerns of all stakeholders?</a:t>
            </a:r>
          </a:p>
          <a:p>
            <a:pPr lvl="0"/>
            <a:r>
              <a:rPr lang="en-US" sz="1200" kern="1200" dirty="0">
                <a:solidFill>
                  <a:schemeClr val="tx1"/>
                </a:solidFill>
                <a:effectLst/>
                <a:latin typeface="+mn-lt"/>
                <a:ea typeface="+mn-ea"/>
                <a:cs typeface="+mn-cs"/>
              </a:rPr>
              <a:t>How did my decision turn out and what have I learned from this specific situation?</a:t>
            </a:r>
          </a:p>
          <a:p>
            <a:endParaRPr lang="en-US" dirty="0"/>
          </a:p>
        </p:txBody>
      </p:sp>
      <p:sp>
        <p:nvSpPr>
          <p:cNvPr id="4" name="Slide Number Placeholder 3"/>
          <p:cNvSpPr>
            <a:spLocks noGrp="1"/>
          </p:cNvSpPr>
          <p:nvPr>
            <p:ph type="sldNum" sz="quarter" idx="10"/>
          </p:nvPr>
        </p:nvSpPr>
        <p:spPr/>
        <p:txBody>
          <a:bodyPr/>
          <a:lstStyle/>
          <a:p>
            <a:fld id="{CDA49F72-8CE1-4590-AD4A-89C0ACEE4022}" type="slidenum">
              <a:rPr lang="en-US" smtClean="0"/>
              <a:pPr/>
              <a:t>19</a:t>
            </a:fld>
            <a:endParaRPr lang="en-US"/>
          </a:p>
        </p:txBody>
      </p:sp>
    </p:spTree>
    <p:extLst>
      <p:ext uri="{BB962C8B-B14F-4D97-AF65-F5344CB8AC3E}">
        <p14:creationId xmlns:p14="http://schemas.microsoft.com/office/powerpoint/2010/main" val="1877971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Accounting</a:t>
            </a:r>
          </a:p>
          <a:p>
            <a:pPr marL="0" indent="0">
              <a:buNone/>
            </a:pPr>
            <a:endParaRPr lang="en-US" dirty="0"/>
          </a:p>
          <a:p>
            <a:pPr marL="0" indent="0">
              <a:buNone/>
            </a:pPr>
            <a:r>
              <a:rPr lang="en-US" dirty="0"/>
              <a:t>Correctly identifying an ethical dilemma is the first step in resolving it.</a:t>
            </a:r>
          </a:p>
          <a:p>
            <a:pPr marL="0" indent="0">
              <a:buNone/>
            </a:pPr>
            <a:endParaRPr lang="en-US" dirty="0"/>
          </a:p>
          <a:p>
            <a:pPr marL="0" indent="0">
              <a:buNone/>
            </a:pPr>
            <a:r>
              <a:rPr lang="en-US" dirty="0"/>
              <a:t>“At lunch…” tells us the dilemma</a:t>
            </a:r>
            <a:r>
              <a:rPr lang="en-US" baseline="0" dirty="0"/>
              <a:t> is not whether or not to give him the check.  You’ve already done that earlier in the day.</a:t>
            </a:r>
          </a:p>
          <a:p>
            <a:pPr marL="0" indent="0">
              <a:buNone/>
            </a:pPr>
            <a:endParaRPr lang="en-US" baseline="0" dirty="0"/>
          </a:p>
          <a:p>
            <a:pPr marL="0" indent="0">
              <a:buNone/>
            </a:pPr>
            <a:r>
              <a:rPr lang="en-US" baseline="0" dirty="0"/>
              <a:t>It is right to</a:t>
            </a:r>
          </a:p>
          <a:p>
            <a:pPr marL="0" indent="0">
              <a:buNone/>
            </a:pPr>
            <a:r>
              <a:rPr lang="en-US" baseline="0" dirty="0"/>
              <a:t>AND </a:t>
            </a:r>
          </a:p>
          <a:p>
            <a:pPr marL="0" indent="0">
              <a:buNone/>
            </a:pPr>
            <a:r>
              <a:rPr lang="en-US" baseline="0" dirty="0"/>
              <a:t>It is right to </a:t>
            </a:r>
          </a:p>
          <a:p>
            <a:pPr marL="0" indent="0">
              <a:buNone/>
            </a:pPr>
            <a:endParaRPr lang="en-US" baseline="0" dirty="0"/>
          </a:p>
          <a:p>
            <a:pPr marL="0" indent="0">
              <a:buNone/>
            </a:pPr>
            <a:r>
              <a:rPr lang="en-US" baseline="0" dirty="0"/>
              <a:t>Which of the 4 paradigms?</a:t>
            </a:r>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20</a:t>
            </a:fld>
            <a:endParaRPr lang="en-US" dirty="0"/>
          </a:p>
        </p:txBody>
      </p:sp>
    </p:spTree>
    <p:extLst>
      <p:ext uri="{BB962C8B-B14F-4D97-AF65-F5344CB8AC3E}">
        <p14:creationId xmlns:p14="http://schemas.microsoft.com/office/powerpoint/2010/main" val="3152650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App</a:t>
            </a:r>
            <a:r>
              <a:rPr lang="en-US" sz="1200" baseline="0" dirty="0"/>
              <a:t> development</a:t>
            </a:r>
            <a:endParaRPr lang="en-US" sz="1200"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21</a:t>
            </a:fld>
            <a:endParaRPr lang="en-US" dirty="0"/>
          </a:p>
        </p:txBody>
      </p:sp>
    </p:spTree>
    <p:extLst>
      <p:ext uri="{BB962C8B-B14F-4D97-AF65-F5344CB8AC3E}">
        <p14:creationId xmlns:p14="http://schemas.microsoft.com/office/powerpoint/2010/main" val="3152650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rgbClr val="FF0000"/>
                </a:solidFill>
              </a:rPr>
              <a:t>Because there is no choice in the matter, there is no ethical violation or breach of confidentiality when a student discusses a case with the supervisor.</a:t>
            </a:r>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22</a:t>
            </a:fld>
            <a:endParaRPr lang="en-US" dirty="0"/>
          </a:p>
        </p:txBody>
      </p:sp>
    </p:spTree>
    <p:extLst>
      <p:ext uri="{BB962C8B-B14F-4D97-AF65-F5344CB8AC3E}">
        <p14:creationId xmlns:p14="http://schemas.microsoft.com/office/powerpoint/2010/main" val="3152650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33237" eaLnBrk="1" hangingPunct="1">
              <a:defRPr/>
            </a:pPr>
            <a:r>
              <a:rPr lang="en-US" baseline="0" dirty="0"/>
              <a:t>Not my intention to promote my opinions about ethical issues of the day</a:t>
            </a:r>
            <a:endParaRPr lang="en-US" dirty="0"/>
          </a:p>
          <a:p>
            <a:endParaRPr lang="en-US" dirty="0"/>
          </a:p>
          <a:p>
            <a:r>
              <a:rPr lang="en-US" dirty="0"/>
              <a:t>Teaching</a:t>
            </a:r>
            <a:r>
              <a:rPr lang="en-US" baseline="0" dirty="0"/>
              <a:t> of business ethics in MBA programs criticized.</a:t>
            </a:r>
          </a:p>
          <a:p>
            <a:r>
              <a:rPr lang="en-US" baseline="0" dirty="0"/>
              <a:t>- Students already understand right &amp; wrong.  (AGREE?)  Nothing to teach there.</a:t>
            </a:r>
          </a:p>
          <a:p>
            <a:r>
              <a:rPr lang="en-US" baseline="0" dirty="0"/>
              <a:t>- Objective: make sound judgments</a:t>
            </a:r>
          </a:p>
          <a:p>
            <a:r>
              <a:rPr lang="en-US" baseline="0" dirty="0"/>
              <a:t>- Should always be part of decision making.</a:t>
            </a:r>
          </a:p>
          <a:p>
            <a:pPr defTabSz="933237" eaLnBrk="1" hangingPunct="1">
              <a:defRPr/>
            </a:pPr>
            <a:r>
              <a:rPr lang="en-US" baseline="0" dirty="0"/>
              <a:t>- First challenge is to recognize an ethical dilemma as such.</a:t>
            </a:r>
          </a:p>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23</a:t>
            </a:fld>
            <a:endParaRPr lang="en-US" dirty="0"/>
          </a:p>
        </p:txBody>
      </p:sp>
    </p:spTree>
    <p:extLst>
      <p:ext uri="{BB962C8B-B14F-4D97-AF65-F5344CB8AC3E}">
        <p14:creationId xmlns:p14="http://schemas.microsoft.com/office/powerpoint/2010/main" val="2910425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1" hangingPunct="1">
              <a:defRPr/>
            </a:pPr>
            <a:r>
              <a:rPr lang="en-US" dirty="0"/>
              <a:t>The study of why well-intentioned people sometimes make bad decisions and do not live up to their own ethical standards.</a:t>
            </a:r>
          </a:p>
          <a:p>
            <a:endParaRPr lang="en-US" dirty="0"/>
          </a:p>
        </p:txBody>
      </p:sp>
      <p:sp>
        <p:nvSpPr>
          <p:cNvPr id="4" name="Slide Number Placeholder 3"/>
          <p:cNvSpPr>
            <a:spLocks noGrp="1"/>
          </p:cNvSpPr>
          <p:nvPr>
            <p:ph type="sldNum" sz="quarter" idx="10"/>
          </p:nvPr>
        </p:nvSpPr>
        <p:spPr/>
        <p:txBody>
          <a:bodyPr/>
          <a:lstStyle/>
          <a:p>
            <a:fld id="{122AC17D-9443-45CA-B5C3-11E05164C12E}" type="slidenum">
              <a:rPr lang="en-US" smtClean="0"/>
              <a:pPr/>
              <a:t>24</a:t>
            </a:fld>
            <a:endParaRPr lang="en-US"/>
          </a:p>
        </p:txBody>
      </p:sp>
    </p:spTree>
    <p:extLst>
      <p:ext uri="{BB962C8B-B14F-4D97-AF65-F5344CB8AC3E}">
        <p14:creationId xmlns:p14="http://schemas.microsoft.com/office/powerpoint/2010/main" val="3459363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minute 5:55 (head</a:t>
            </a:r>
            <a:r>
              <a:rPr lang="en-US" baseline="0" dirty="0"/>
              <a:t> with flags)</a:t>
            </a:r>
            <a:endParaRPr lang="en-US" dirty="0"/>
          </a:p>
          <a:p>
            <a:r>
              <a:rPr lang="en-US" dirty="0"/>
              <a:t>Ok to go to end at 7:10 minutes</a:t>
            </a:r>
          </a:p>
          <a:p>
            <a:endParaRPr lang="en-US" dirty="0"/>
          </a:p>
          <a:p>
            <a:r>
              <a:rPr lang="en-US" dirty="0"/>
              <a:t>-----------------------------</a:t>
            </a:r>
          </a:p>
          <a:p>
            <a:r>
              <a:rPr lang="en-US" dirty="0"/>
              <a:t>http://www.youtube.com/watch?feature=player_embedded&amp;v=GKaCqd6UDG4</a:t>
            </a:r>
          </a:p>
          <a:p>
            <a:endParaRPr lang="en-US" dirty="0"/>
          </a:p>
          <a:p>
            <a:endParaRPr lang="en-US" dirty="0"/>
          </a:p>
          <a:p>
            <a:endParaRPr lang="en-US" dirty="0"/>
          </a:p>
          <a:p>
            <a:r>
              <a:rPr lang="en-US" dirty="0"/>
              <a:t>----------------------------------------------</a:t>
            </a:r>
          </a:p>
          <a:p>
            <a:r>
              <a:rPr lang="en-US" dirty="0"/>
              <a:t>http://ethicsunwrapped.utexas.edu/video/introduction-to-behavioral-ethics/</a:t>
            </a:r>
          </a:p>
          <a:p>
            <a:r>
              <a:rPr lang="en-US" dirty="0"/>
              <a:t>http://www.youtube.com/watch?v=GKaCqd6UDG4</a:t>
            </a:r>
          </a:p>
        </p:txBody>
      </p:sp>
      <p:sp>
        <p:nvSpPr>
          <p:cNvPr id="4" name="Slide Number Placeholder 3"/>
          <p:cNvSpPr>
            <a:spLocks noGrp="1"/>
          </p:cNvSpPr>
          <p:nvPr>
            <p:ph type="sldNum" sz="quarter" idx="10"/>
          </p:nvPr>
        </p:nvSpPr>
        <p:spPr/>
        <p:txBody>
          <a:bodyPr/>
          <a:lstStyle/>
          <a:p>
            <a:fld id="{53F277A9-F057-48CA-8A49-19C486A1E25C}" type="slidenum">
              <a:rPr lang="en-US" smtClean="0"/>
              <a:pPr/>
              <a:t>25</a:t>
            </a:fld>
            <a:endParaRPr lang="en-US"/>
          </a:p>
        </p:txBody>
      </p:sp>
    </p:spTree>
    <p:extLst>
      <p:ext uri="{BB962C8B-B14F-4D97-AF65-F5344CB8AC3E}">
        <p14:creationId xmlns:p14="http://schemas.microsoft.com/office/powerpoint/2010/main" val="2646296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Focuses on situational factors which can overwhelm</a:t>
            </a:r>
            <a:r>
              <a:rPr lang="en-US" baseline="0" dirty="0"/>
              <a:t> a person’s character</a:t>
            </a:r>
            <a:endParaRPr lang="en-US" dirty="0"/>
          </a:p>
          <a:p>
            <a:endParaRPr lang="en-US" dirty="0"/>
          </a:p>
          <a:p>
            <a:pPr defTabSz="933237" eaLnBrk="1" hangingPunct="1">
              <a:defRPr/>
            </a:pPr>
            <a:r>
              <a:rPr lang="en-US" dirty="0"/>
              <a:t>Psychological biases</a:t>
            </a:r>
          </a:p>
          <a:p>
            <a:r>
              <a:rPr lang="en-US" dirty="0"/>
              <a:t>- Conformity Bias  - organizational &amp; social pressures; </a:t>
            </a:r>
            <a:r>
              <a:rPr lang="en-US" dirty="0">
                <a:latin typeface="Calibri" pitchFamily="34" charset="0"/>
              </a:rPr>
              <a:t>the tendency people have to take their cues for proper behavior, including ethical behavior, from their peers rather than exercising their own independent ethical judgment</a:t>
            </a:r>
          </a:p>
          <a:p>
            <a:endParaRPr lang="en-US" dirty="0"/>
          </a:p>
          <a:p>
            <a:pPr defTabSz="933237" eaLnBrk="1" hangingPunct="1">
              <a:defRPr/>
            </a:pPr>
            <a:r>
              <a:rPr lang="en-US" dirty="0"/>
              <a:t>- Role Morality - tendency </a:t>
            </a:r>
            <a:r>
              <a:rPr lang="en-US" dirty="0" err="1"/>
              <a:t>ppl</a:t>
            </a:r>
            <a:r>
              <a:rPr lang="en-US" dirty="0"/>
              <a:t> have to use different moral</a:t>
            </a:r>
            <a:r>
              <a:rPr lang="en-US" baseline="0" dirty="0"/>
              <a:t> </a:t>
            </a:r>
            <a:r>
              <a:rPr lang="en-US" baseline="0" dirty="0" err="1"/>
              <a:t>stds</a:t>
            </a:r>
            <a:r>
              <a:rPr lang="en-US" baseline="0" dirty="0"/>
              <a:t> as they play different roles in society, e.g., manager, student.  Ha</a:t>
            </a:r>
            <a:r>
              <a:rPr lang="en-US" sz="1200" kern="1200" dirty="0">
                <a:solidFill>
                  <a:schemeClr val="tx1"/>
                </a:solidFill>
                <a:effectLst/>
                <a:latin typeface="+mn-lt"/>
                <a:ea typeface="+mn-ea"/>
                <a:cs typeface="+mn-cs"/>
              </a:rPr>
              <a:t>s been defined as feeling that you have permission to harm others in ways that would be wrong if it weren’t for the role that you are playing. Role morality often involves people acting in ways that they would view as clearly unethical </a:t>
            </a:r>
          </a:p>
          <a:p>
            <a:r>
              <a:rPr lang="en-US" sz="1200" kern="1200" dirty="0">
                <a:solidFill>
                  <a:schemeClr val="tx1"/>
                </a:solidFill>
                <a:effectLst/>
                <a:latin typeface="+mn-lt"/>
                <a:ea typeface="+mn-ea"/>
                <a:cs typeface="+mn-cs"/>
              </a:rPr>
              <a:t>if they were acting on their own behalf, but because they are acting on behalf of their employer or a client, they view their actions as permissible.</a:t>
            </a:r>
          </a:p>
          <a:p>
            <a:r>
              <a:rPr lang="en-US" sz="1200" kern="1200" dirty="0">
                <a:solidFill>
                  <a:schemeClr val="tx1"/>
                </a:solidFill>
                <a:effectLst/>
                <a:latin typeface="+mn-lt"/>
                <a:ea typeface="+mn-ea"/>
                <a:cs typeface="+mn-cs"/>
              </a:rPr>
              <a:t>  E.g., </a:t>
            </a:r>
          </a:p>
          <a:p>
            <a:pPr defTabSz="933237" eaLnBrk="1" hangingPunct="1">
              <a:defRPr/>
            </a:pPr>
            <a:endParaRPr lang="en-US" dirty="0"/>
          </a:p>
          <a:p>
            <a:pPr defTabSz="933237" eaLnBrk="1" hangingPunct="1">
              <a:defRPr/>
            </a:pPr>
            <a:r>
              <a:rPr lang="en-US" dirty="0"/>
              <a:t>- Overconfidence Bias - tendency of </a:t>
            </a:r>
            <a:r>
              <a:rPr lang="en-US" dirty="0" err="1"/>
              <a:t>ppl</a:t>
            </a:r>
            <a:r>
              <a:rPr lang="en-US" dirty="0"/>
              <a:t> to be more confident than is objectively justified regarding their moral character and ability to act ethically</a:t>
            </a:r>
          </a:p>
          <a:p>
            <a:endParaRPr lang="en-US" dirty="0"/>
          </a:p>
          <a:p>
            <a:r>
              <a:rPr lang="en-US" dirty="0"/>
              <a:t>It’s been argued that most of the principals in corporate</a:t>
            </a:r>
            <a:r>
              <a:rPr lang="en-US" baseline="0" dirty="0"/>
              <a:t> scandals (like Enron which we’ll study), were plagued more by BAD DECISION MAKING than by an inability to recognize or analyze ethical dilemmas.</a:t>
            </a:r>
          </a:p>
          <a:p>
            <a:endParaRPr lang="en-US" baseline="0" dirty="0"/>
          </a:p>
          <a:p>
            <a:endParaRPr lang="en-US" baseline="0" dirty="0"/>
          </a:p>
          <a:p>
            <a:endParaRPr lang="en-US" baseline="0" dirty="0"/>
          </a:p>
          <a:p>
            <a:r>
              <a:rPr lang="en-US" baseline="0" dirty="0"/>
              <a:t>---------------------------------------------------------</a:t>
            </a:r>
          </a:p>
          <a:p>
            <a:r>
              <a:rPr lang="en-US" i="1" dirty="0">
                <a:latin typeface="Calibri" pitchFamily="34" charset="0"/>
              </a:rPr>
              <a:t>Role Morality—</a:t>
            </a:r>
            <a:r>
              <a:rPr lang="en-US" dirty="0">
                <a:latin typeface="Calibri" pitchFamily="34" charset="0"/>
              </a:rPr>
              <a:t>which is the tendency many people have to use different moral standards as they play different “roles” in society--‐--‐ for example, to take ethically questionable actions in their role as loyal employees at work to advance their company’s profit goals that they would never take at home to put money in their own pocket. </a:t>
            </a:r>
          </a:p>
          <a:p>
            <a:endParaRPr lang="en-US" dirty="0">
              <a:latin typeface="Calibri" pitchFamily="34" charset="0"/>
            </a:endParaRPr>
          </a:p>
          <a:p>
            <a:pPr defTabSz="933237" eaLnBrk="1" hangingPunct="1">
              <a:defRPr/>
            </a:pPr>
            <a:r>
              <a:rPr lang="en-US" i="1" dirty="0">
                <a:latin typeface="Calibri" pitchFamily="34" charset="0"/>
              </a:rPr>
              <a:t>Overconfidence Bias </a:t>
            </a:r>
            <a:r>
              <a:rPr lang="en-US" dirty="0">
                <a:latin typeface="Calibri" pitchFamily="34" charset="0"/>
              </a:rPr>
              <a:t>– which is the tendency of people to be more confident than is objectively justified by their abilities and characteristics, including in their moral character and their ability to act ethically.</a:t>
            </a:r>
            <a:endParaRPr lang="en-US" dirty="0"/>
          </a:p>
          <a:p>
            <a:endParaRPr lang="en-US" dirty="0"/>
          </a:p>
        </p:txBody>
      </p:sp>
      <p:sp>
        <p:nvSpPr>
          <p:cNvPr id="4" name="Slide Number Placeholder 3"/>
          <p:cNvSpPr>
            <a:spLocks noGrp="1"/>
          </p:cNvSpPr>
          <p:nvPr>
            <p:ph type="sldNum" sz="quarter" idx="10"/>
          </p:nvPr>
        </p:nvSpPr>
        <p:spPr/>
        <p:txBody>
          <a:bodyPr/>
          <a:lstStyle/>
          <a:p>
            <a:fld id="{53F277A9-F057-48CA-8A49-19C486A1E25C}" type="slidenum">
              <a:rPr lang="en-US" smtClean="0"/>
              <a:pPr/>
              <a:t>26</a:t>
            </a:fld>
            <a:endParaRPr lang="en-US"/>
          </a:p>
        </p:txBody>
      </p:sp>
    </p:spTree>
    <p:extLst>
      <p:ext uri="{BB962C8B-B14F-4D97-AF65-F5344CB8AC3E}">
        <p14:creationId xmlns:p14="http://schemas.microsoft.com/office/powerpoint/2010/main" val="2567853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u="none" dirty="0">
                <a:solidFill>
                  <a:schemeClr val="tx1"/>
                </a:solidFill>
              </a:rPr>
              <a:t>10 mins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u="none" dirty="0">
                <a:solidFill>
                  <a:schemeClr val="tx1"/>
                </a:solidFill>
              </a:rPr>
              <a:t>Dan </a:t>
            </a:r>
            <a:r>
              <a:rPr lang="en-US" u="none" dirty="0" err="1">
                <a:solidFill>
                  <a:schemeClr val="tx1"/>
                </a:solidFill>
              </a:rPr>
              <a:t>Ariely</a:t>
            </a:r>
            <a:r>
              <a:rPr lang="en-US" u="none" dirty="0">
                <a:solidFill>
                  <a:schemeClr val="tx1"/>
                </a:solidFill>
              </a:rPr>
              <a:t> TED talk</a:t>
            </a:r>
            <a:r>
              <a:rPr lang="en-US" u="none" baseline="0" dirty="0">
                <a:solidFill>
                  <a:schemeClr val="tx1"/>
                </a:solidFill>
              </a:rPr>
              <a:t> on Predictable Irrationality</a:t>
            </a:r>
            <a:r>
              <a:rPr lang="en-US" u="none" dirty="0">
                <a:solidFill>
                  <a:schemeClr val="tx1"/>
                </a:solidFill>
              </a:rPr>
              <a:t> </a:t>
            </a:r>
            <a:endParaRPr lang="en-US" u="none" dirty="0">
              <a:solidFill>
                <a:schemeClr val="tx1"/>
              </a:solidFill>
              <a:hlinkClick r:id="" action="ppaction://noaction"/>
            </a:endParaRPr>
          </a:p>
          <a:p>
            <a:endParaRPr lang="en-US" u="none" dirty="0">
              <a:solidFill>
                <a:schemeClr val="tx1"/>
              </a:solidFill>
              <a:hlinkClick r:id="rId3"/>
            </a:endParaRPr>
          </a:p>
          <a:p>
            <a:endParaRPr lang="en-US" dirty="0">
              <a:hlinkClick r:id="" action="ppaction://noaction"/>
            </a:endParaRPr>
          </a:p>
          <a:p>
            <a:r>
              <a:rPr lang="en-US" dirty="0">
                <a:hlinkClick r:id="" action="ppaction://noaction"/>
              </a:rPr>
              <a:t>http://www.ted.com/talks/dan_ariely_on_our_buggy_moral_code</a:t>
            </a:r>
            <a:endParaRPr lang="en-US" dirty="0"/>
          </a:p>
        </p:txBody>
      </p:sp>
      <p:sp>
        <p:nvSpPr>
          <p:cNvPr id="4" name="Slide Number Placeholder 3"/>
          <p:cNvSpPr>
            <a:spLocks noGrp="1"/>
          </p:cNvSpPr>
          <p:nvPr>
            <p:ph type="sldNum" sz="quarter" idx="10"/>
          </p:nvPr>
        </p:nvSpPr>
        <p:spPr/>
        <p:txBody>
          <a:bodyPr/>
          <a:lstStyle/>
          <a:p>
            <a:fld id="{53F277A9-F057-48CA-8A49-19C486A1E25C}" type="slidenum">
              <a:rPr lang="en-US" smtClean="0"/>
              <a:pPr/>
              <a:t>27</a:t>
            </a:fld>
            <a:endParaRPr lang="en-US"/>
          </a:p>
        </p:txBody>
      </p:sp>
    </p:spTree>
    <p:extLst>
      <p:ext uri="{BB962C8B-B14F-4D97-AF65-F5344CB8AC3E}">
        <p14:creationId xmlns:p14="http://schemas.microsoft.com/office/powerpoint/2010/main" val="2646296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1" hangingPunct="1">
              <a:defRPr/>
            </a:pPr>
            <a:r>
              <a:rPr lang="en-US" dirty="0"/>
              <a:t>When it seems to people that they are reasoning through to a conclusion regarding what is the moral course of action, often they are simply rationalizing a conclusion that the emotional parts of their brains have already reached.</a:t>
            </a:r>
          </a:p>
          <a:p>
            <a:endParaRPr lang="en-US" dirty="0"/>
          </a:p>
          <a:p>
            <a:r>
              <a:rPr lang="en-US" dirty="0"/>
              <a:t>Only if individuals</a:t>
            </a:r>
            <a:r>
              <a:rPr lang="en-US" baseline="0" dirty="0"/>
              <a:t> are </a:t>
            </a:r>
            <a:r>
              <a:rPr lang="en-US" dirty="0"/>
              <a:t>aware that</a:t>
            </a:r>
            <a:r>
              <a:rPr lang="en-US" baseline="0" dirty="0"/>
              <a:t> their emotional responses may lead them to inaccurate judgments and inappropriate actions can they guard against this widespread tendency.</a:t>
            </a:r>
          </a:p>
          <a:p>
            <a:endParaRPr lang="en-US" baseline="0" dirty="0"/>
          </a:p>
          <a:p>
            <a:r>
              <a:rPr lang="en-US" baseline="0" dirty="0"/>
              <a:t>Thoughtful analysis and decision making is not always second nature to people but it can be practiced and implemented.</a:t>
            </a:r>
            <a:endParaRPr lang="en-US" dirty="0"/>
          </a:p>
        </p:txBody>
      </p:sp>
      <p:sp>
        <p:nvSpPr>
          <p:cNvPr id="4" name="Slide Number Placeholder 3"/>
          <p:cNvSpPr>
            <a:spLocks noGrp="1"/>
          </p:cNvSpPr>
          <p:nvPr>
            <p:ph type="sldNum" sz="quarter" idx="10"/>
          </p:nvPr>
        </p:nvSpPr>
        <p:spPr/>
        <p:txBody>
          <a:bodyPr/>
          <a:lstStyle/>
          <a:p>
            <a:fld id="{122AC17D-9443-45CA-B5C3-11E05164C12E}" type="slidenum">
              <a:rPr lang="en-US" smtClean="0"/>
              <a:pPr/>
              <a:t>28</a:t>
            </a:fld>
            <a:endParaRPr lang="en-US"/>
          </a:p>
        </p:txBody>
      </p:sp>
    </p:spTree>
    <p:extLst>
      <p:ext uri="{BB962C8B-B14F-4D97-AF65-F5344CB8AC3E}">
        <p14:creationId xmlns:p14="http://schemas.microsoft.com/office/powerpoint/2010/main" val="4127465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defTabSz="933237" eaLnBrk="1" hangingPunct="1">
              <a:defRPr/>
            </a:pPr>
            <a:r>
              <a:rPr lang="en-US" dirty="0"/>
              <a:t>One major finding in biz ethics is that most people want to be and do think of themselves as being ethical people, and yet simultaneously often lie a little and cheat a little to advantage themselves in ways that are inconsistent with their mental vision of themselves.</a:t>
            </a:r>
          </a:p>
          <a:p>
            <a:endParaRPr lang="en-US" dirty="0"/>
          </a:p>
        </p:txBody>
      </p:sp>
      <p:sp>
        <p:nvSpPr>
          <p:cNvPr id="4" name="Slide Number Placeholder 3"/>
          <p:cNvSpPr>
            <a:spLocks noGrp="1"/>
          </p:cNvSpPr>
          <p:nvPr>
            <p:ph type="sldNum" sz="quarter" idx="10"/>
          </p:nvPr>
        </p:nvSpPr>
        <p:spPr/>
        <p:txBody>
          <a:bodyPr/>
          <a:lstStyle/>
          <a:p>
            <a:fld id="{122AC17D-9443-45CA-B5C3-11E05164C12E}" type="slidenum">
              <a:rPr lang="en-US" smtClean="0"/>
              <a:pPr/>
              <a:t>30</a:t>
            </a:fld>
            <a:endParaRPr lang="en-US"/>
          </a:p>
        </p:txBody>
      </p:sp>
    </p:spTree>
    <p:extLst>
      <p:ext uri="{BB962C8B-B14F-4D97-AF65-F5344CB8AC3E}">
        <p14:creationId xmlns:p14="http://schemas.microsoft.com/office/powerpoint/2010/main" val="764295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Calibri" pitchFamily="34" charset="0"/>
                <a:ea typeface="+mn-ea"/>
                <a:cs typeface="+mn-cs"/>
              </a:rPr>
              <a:t>Ethical Dilemma: </a:t>
            </a:r>
            <a:r>
              <a:rPr lang="en-US" sz="1200" dirty="0"/>
              <a:t>a situation in which there is a choice to be made between two options, neither of which resolves the situation in an morally acceptable way.</a:t>
            </a:r>
          </a:p>
          <a:p>
            <a:endParaRPr lang="en-US" sz="1200" b="0" kern="1200" dirty="0">
              <a:solidFill>
                <a:schemeClr val="tx1"/>
              </a:solidFill>
              <a:effectLst/>
              <a:latin typeface="Calibri" pitchFamily="34" charset="0"/>
              <a:ea typeface="+mn-ea"/>
              <a:cs typeface="+mn-cs"/>
            </a:endParaRPr>
          </a:p>
          <a:p>
            <a:r>
              <a:rPr lang="en-US" sz="1200" b="0" kern="1200" dirty="0">
                <a:solidFill>
                  <a:schemeClr val="tx1"/>
                </a:solidFill>
                <a:effectLst/>
                <a:latin typeface="Calibri" pitchFamily="34" charset="0"/>
                <a:ea typeface="+mn-ea"/>
                <a:cs typeface="+mn-cs"/>
              </a:rPr>
              <a:t>Business Case</a:t>
            </a:r>
            <a:r>
              <a:rPr lang="en-US" sz="1200" b="1" kern="1200" dirty="0">
                <a:solidFill>
                  <a:schemeClr val="tx1"/>
                </a:solidFill>
                <a:effectLst/>
                <a:latin typeface="Calibri" pitchFamily="34" charset="0"/>
                <a:ea typeface="+mn-ea"/>
                <a:cs typeface="+mn-cs"/>
              </a:rPr>
              <a:t>:</a:t>
            </a:r>
            <a:r>
              <a:rPr lang="en-US" sz="1200" b="1" kern="1200" baseline="0" dirty="0">
                <a:solidFill>
                  <a:schemeClr val="tx1"/>
                </a:solidFill>
                <a:effectLst/>
                <a:latin typeface="Calibri" pitchFamily="34" charset="0"/>
                <a:ea typeface="+mn-ea"/>
                <a:cs typeface="+mn-cs"/>
              </a:rPr>
              <a:t> </a:t>
            </a:r>
            <a:r>
              <a:rPr lang="en-US" sz="1200" b="0" kern="1200" dirty="0">
                <a:solidFill>
                  <a:schemeClr val="tx1"/>
                </a:solidFill>
                <a:effectLst/>
                <a:latin typeface="Calibri" pitchFamily="34" charset="0"/>
                <a:ea typeface="+mn-ea"/>
                <a:cs typeface="+mn-cs"/>
              </a:rPr>
              <a:t>The argument for doing something; business case vs. business model: why do it vs how to do it.  A business case captures the reasoning for initiating a project or task. </a:t>
            </a:r>
            <a:endParaRPr lang="en-US" sz="1200" b="1" kern="1200" dirty="0">
              <a:solidFill>
                <a:schemeClr val="tx1"/>
              </a:solidFill>
              <a:effectLst/>
              <a:latin typeface="Calibri" pitchFamily="34" charset="0"/>
              <a:ea typeface="+mn-ea"/>
              <a:cs typeface="+mn-cs"/>
            </a:endParaRPr>
          </a:p>
          <a:p>
            <a:endParaRPr lang="en-US" sz="1200" b="0" kern="1200" dirty="0">
              <a:solidFill>
                <a:schemeClr val="tx1"/>
              </a:solidFill>
              <a:effectLst/>
              <a:latin typeface="Calibri" pitchFamily="34" charset="0"/>
              <a:ea typeface="+mn-ea"/>
              <a:cs typeface="+mn-cs"/>
            </a:endParaRPr>
          </a:p>
          <a:p>
            <a:r>
              <a:rPr lang="en-US" sz="1200" b="0" kern="1200" dirty="0">
                <a:solidFill>
                  <a:schemeClr val="tx1"/>
                </a:solidFill>
                <a:effectLst/>
                <a:latin typeface="Calibri" pitchFamily="34" charset="0"/>
                <a:ea typeface="+mn-ea"/>
                <a:cs typeface="+mn-cs"/>
              </a:rPr>
              <a:t>Business Model</a:t>
            </a:r>
            <a:r>
              <a:rPr lang="en-US" sz="1200" b="1" kern="1200" dirty="0">
                <a:solidFill>
                  <a:schemeClr val="tx1"/>
                </a:solidFill>
                <a:effectLst/>
                <a:latin typeface="Calibri" pitchFamily="34" charset="0"/>
                <a:ea typeface="+mn-ea"/>
                <a:cs typeface="+mn-cs"/>
              </a:rPr>
              <a:t>:</a:t>
            </a:r>
            <a:r>
              <a:rPr lang="en-US" sz="1200" b="1" kern="1200" baseline="0" dirty="0">
                <a:solidFill>
                  <a:schemeClr val="tx1"/>
                </a:solidFill>
                <a:effectLst/>
                <a:latin typeface="Calibri" pitchFamily="34" charset="0"/>
                <a:ea typeface="+mn-ea"/>
                <a:cs typeface="+mn-cs"/>
              </a:rPr>
              <a:t> </a:t>
            </a:r>
            <a:r>
              <a:rPr lang="en-US" sz="1200" b="0" kern="1200" dirty="0">
                <a:solidFill>
                  <a:schemeClr val="tx1"/>
                </a:solidFill>
                <a:effectLst/>
                <a:latin typeface="Calibri" pitchFamily="34" charset="0"/>
                <a:ea typeface="+mn-ea"/>
                <a:cs typeface="+mn-cs"/>
              </a:rPr>
              <a:t>A term used to represent core aspects of a business, including purpose, target customers (e.g., consumers or other businesses), product/service offerings, strategies, organizational structures, trading practices, distribution model (e.g., direct sales, wholesale, retail) and operational processes and policies. </a:t>
            </a:r>
          </a:p>
          <a:p>
            <a:r>
              <a:rPr lang="en-US" sz="1200" b="0" kern="1200" dirty="0">
                <a:solidFill>
                  <a:schemeClr val="tx1"/>
                </a:solidFill>
                <a:effectLst/>
                <a:latin typeface="Calibri" pitchFamily="34" charset="0"/>
                <a:ea typeface="+mn-ea"/>
                <a:cs typeface="+mn-cs"/>
              </a:rPr>
              <a:t> </a:t>
            </a:r>
            <a:endParaRPr lang="en-US" sz="1200" b="1" kern="1200" dirty="0">
              <a:solidFill>
                <a:schemeClr val="tx1"/>
              </a:solidFill>
              <a:effectLst/>
              <a:latin typeface="Calibri"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Calibri" pitchFamily="34" charset="0"/>
                <a:ea typeface="+mn-ea"/>
                <a:cs typeface="+mn-cs"/>
              </a:rPr>
              <a:t>Competitive Advantage:</a:t>
            </a:r>
            <a:r>
              <a:rPr lang="en-US" sz="1200" b="0" kern="1200" baseline="0" dirty="0">
                <a:solidFill>
                  <a:schemeClr val="tx1"/>
                </a:solidFill>
                <a:effectLst/>
                <a:latin typeface="Calibri" pitchFamily="34" charset="0"/>
                <a:ea typeface="+mn-ea"/>
                <a:cs typeface="+mn-cs"/>
              </a:rPr>
              <a:t> </a:t>
            </a:r>
            <a:r>
              <a:rPr lang="en-US" sz="1200" b="0" kern="1200" dirty="0">
                <a:solidFill>
                  <a:schemeClr val="tx1"/>
                </a:solidFill>
                <a:effectLst/>
                <a:latin typeface="Calibri" pitchFamily="34" charset="0"/>
                <a:ea typeface="+mn-ea"/>
                <a:cs typeface="+mn-cs"/>
              </a:rPr>
              <a:t>The edge a company has over its rivals that allows it to generate greater sales or profit margins or to retain more customers than its competition.</a:t>
            </a:r>
            <a:endParaRPr lang="en-US" sz="1200" b="1" kern="1200" dirty="0">
              <a:solidFill>
                <a:schemeClr val="tx1"/>
              </a:solidFill>
              <a:effectLst/>
              <a:latin typeface="Calibri" pitchFamily="34" charset="0"/>
              <a:ea typeface="+mn-ea"/>
              <a:cs typeface="+mn-cs"/>
            </a:endParaRPr>
          </a:p>
          <a:p>
            <a:endParaRPr lang="en-US" sz="1200" b="0" kern="1200" dirty="0">
              <a:solidFill>
                <a:schemeClr val="tx1"/>
              </a:solidFill>
              <a:effectLst/>
              <a:latin typeface="Calibri" pitchFamily="34" charset="0"/>
              <a:ea typeface="+mn-ea"/>
              <a:cs typeface="+mn-cs"/>
            </a:endParaRPr>
          </a:p>
          <a:p>
            <a:r>
              <a:rPr lang="en-US" sz="1200" b="0" kern="1200" dirty="0">
                <a:solidFill>
                  <a:schemeClr val="tx1"/>
                </a:solidFill>
                <a:effectLst/>
                <a:latin typeface="Calibri" pitchFamily="34" charset="0"/>
                <a:ea typeface="+mn-ea"/>
                <a:cs typeface="+mn-cs"/>
              </a:rPr>
              <a:t>Stakeholder</a:t>
            </a:r>
            <a:r>
              <a:rPr lang="en-US" sz="1200" b="1" kern="1200" dirty="0">
                <a:solidFill>
                  <a:schemeClr val="tx1"/>
                </a:solidFill>
                <a:effectLst/>
                <a:latin typeface="Calibri" pitchFamily="34" charset="0"/>
                <a:ea typeface="+mn-ea"/>
                <a:cs typeface="+mn-cs"/>
              </a:rPr>
              <a:t>:</a:t>
            </a:r>
            <a:r>
              <a:rPr lang="en-US" sz="1200" b="1" kern="1200" baseline="0" dirty="0">
                <a:solidFill>
                  <a:schemeClr val="tx1"/>
                </a:solidFill>
                <a:effectLst/>
                <a:latin typeface="Calibri" pitchFamily="34" charset="0"/>
                <a:ea typeface="+mn-ea"/>
                <a:cs typeface="+mn-cs"/>
              </a:rPr>
              <a:t> </a:t>
            </a:r>
            <a:r>
              <a:rPr lang="en-US" sz="1200" b="0" i="0" kern="1200" dirty="0">
                <a:solidFill>
                  <a:schemeClr val="tx1"/>
                </a:solidFill>
                <a:effectLst/>
                <a:latin typeface="Calibri" pitchFamily="34" charset="0"/>
                <a:ea typeface="+mn-ea"/>
                <a:cs typeface="+mn-cs"/>
              </a:rPr>
              <a:t>A person, group, organization, or system </a:t>
            </a:r>
            <a:r>
              <a:rPr lang="en-US" sz="1200" b="0" i="0" u="none" kern="1200" dirty="0">
                <a:solidFill>
                  <a:schemeClr val="tx1"/>
                </a:solidFill>
                <a:effectLst/>
                <a:latin typeface="Calibri" pitchFamily="34" charset="0"/>
                <a:ea typeface="+mn-ea"/>
                <a:cs typeface="+mn-cs"/>
              </a:rPr>
              <a:t>who</a:t>
            </a:r>
            <a:r>
              <a:rPr lang="en-US" sz="1200" b="0" i="0" u="none" kern="1200" baseline="0" dirty="0">
                <a:solidFill>
                  <a:schemeClr val="tx1"/>
                </a:solidFill>
                <a:effectLst/>
                <a:latin typeface="Calibri" pitchFamily="34" charset="0"/>
                <a:ea typeface="+mn-ea"/>
                <a:cs typeface="+mn-cs"/>
              </a:rPr>
              <a:t> </a:t>
            </a:r>
            <a:r>
              <a:rPr lang="en-US" sz="1200" b="0" i="0" u="none" kern="1200" dirty="0">
                <a:solidFill>
                  <a:schemeClr val="tx1"/>
                </a:solidFill>
                <a:effectLst/>
                <a:latin typeface="Calibri" pitchFamily="34" charset="0"/>
                <a:ea typeface="+mn-ea"/>
                <a:cs typeface="+mn-cs"/>
              </a:rPr>
              <a:t>affects</a:t>
            </a:r>
            <a:r>
              <a:rPr lang="en-US" sz="1200" b="0" i="0" kern="1200" dirty="0">
                <a:solidFill>
                  <a:schemeClr val="tx1"/>
                </a:solidFill>
                <a:effectLst/>
                <a:latin typeface="Calibri" pitchFamily="34" charset="0"/>
                <a:ea typeface="+mn-ea"/>
                <a:cs typeface="+mn-cs"/>
              </a:rPr>
              <a:t> or can be affected by an organization's actions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Shareholder:  Any person, company or other institution that owns at least one share of a company’s stock. Shareholders are a company's owners. They have the potential to profit if the company does well, but that comes with the potential to lose money if the company does poorly. A shareholder may also be referred to as a stockholder.</a:t>
            </a:r>
            <a:endParaRPr lang="en-US" dirty="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Calibri" pitchFamily="34" charset="0"/>
              </a:rPr>
              <a:t>Stakeholder Theory: The business entity should be used as a vehicle for </a:t>
            </a:r>
            <a:r>
              <a:rPr lang="en-US" i="1" u="sng" dirty="0">
                <a:latin typeface="Calibri" pitchFamily="34" charset="0"/>
              </a:rPr>
              <a:t>coordinating</a:t>
            </a:r>
            <a:r>
              <a:rPr lang="en-US" dirty="0">
                <a:latin typeface="Calibri" pitchFamily="34" charset="0"/>
              </a:rPr>
              <a:t> stakeholder interests instead of maximizing shareholder (owner) profit. Stakeholder Theory</a:t>
            </a:r>
            <a:r>
              <a:rPr lang="en-US" baseline="0" dirty="0">
                <a:latin typeface="Calibri" pitchFamily="34" charset="0"/>
              </a:rPr>
              <a:t> says the business should consider the interests of all stakeholders and optimize profit with these considerations in mind. Shareholder profit is still very important however it is not the only thing that’s important. </a:t>
            </a:r>
            <a:r>
              <a:rPr lang="en-US" dirty="0">
                <a:latin typeface="Calibri" pitchFamily="34" charset="0"/>
              </a:rPr>
              <a:t>Stakeholder</a:t>
            </a:r>
            <a:r>
              <a:rPr lang="en-US" baseline="0" dirty="0">
                <a:latin typeface="Calibri" pitchFamily="34" charset="0"/>
              </a:rPr>
              <a:t> Theory is contradictory to Milton Friedman’s thinking that the goal of business must be to maximize profit and that business should not be concerned with anything other than this.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pitchFamily="34" charset="0"/>
            </a:endParaRPr>
          </a:p>
          <a:p>
            <a:r>
              <a:rPr lang="en-US" dirty="0">
                <a:latin typeface="Calibri" pitchFamily="34" charset="0"/>
              </a:rPr>
              <a:t>Globalization: The increasingly worldwide relationships of culture, people and economic activity.  Most often, it refers to economics: the global distribution of the production of goods and services, through reduction of barriers to international trade such as tariffs, export fees, import quotas, etc.. The term can also refer to the transnational circulation of ideas, languages, and popular culture. </a:t>
            </a:r>
          </a:p>
          <a:p>
            <a:endParaRPr lang="en-US" dirty="0">
              <a:latin typeface="Calibri" pitchFamily="34" charset="0"/>
            </a:endParaRPr>
          </a:p>
          <a:p>
            <a:r>
              <a:rPr lang="en-US" dirty="0">
                <a:latin typeface="Calibri" pitchFamily="34" charset="0"/>
              </a:rPr>
              <a:t>Corporate Social Responsibility / Sustainability: “continuing commitment by business to behave ethically and contribute to </a:t>
            </a:r>
            <a:r>
              <a:rPr lang="en-US" b="0" i="1" u="sng" dirty="0">
                <a:latin typeface="Calibri" pitchFamily="34" charset="0"/>
              </a:rPr>
              <a:t>economic development while improving the quality of life</a:t>
            </a:r>
            <a:r>
              <a:rPr lang="en-US" b="1" u="sng" dirty="0">
                <a:latin typeface="Calibri" pitchFamily="34" charset="0"/>
              </a:rPr>
              <a:t> </a:t>
            </a:r>
            <a:r>
              <a:rPr lang="en-US" dirty="0">
                <a:latin typeface="Calibri" pitchFamily="34" charset="0"/>
              </a:rPr>
              <a:t>in the workforce and their families as well as of the local community and society at large”  (source: World Business Council on Sustainable Development, http://www.wbcsd.org).</a:t>
            </a:r>
            <a:r>
              <a:rPr lang="en-US" baseline="0" dirty="0">
                <a:latin typeface="Calibri" pitchFamily="34" charset="0"/>
              </a:rPr>
              <a:t>  </a:t>
            </a:r>
            <a:endParaRPr lang="en-US" b="1" dirty="0">
              <a:latin typeface="Calibri" pitchFamily="34" charset="0"/>
            </a:endParaRPr>
          </a:p>
          <a:p>
            <a:endParaRPr lang="en-US" sz="8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F277A9-F057-48CA-8A49-19C486A1E25C}" type="slidenum">
              <a:rPr lang="en-US" smtClean="0"/>
              <a:pPr/>
              <a:t>32</a:t>
            </a:fld>
            <a:endParaRPr lang="en-US"/>
          </a:p>
        </p:txBody>
      </p:sp>
    </p:spTree>
    <p:extLst>
      <p:ext uri="{BB962C8B-B14F-4D97-AF65-F5344CB8AC3E}">
        <p14:creationId xmlns:p14="http://schemas.microsoft.com/office/powerpoint/2010/main" val="2567853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solidFill>
                  <a:prstClr val="black"/>
                </a:solidFill>
              </a:rPr>
              <a:pPr>
                <a:defRPr/>
              </a:pPr>
              <a:t>37</a:t>
            </a:fld>
            <a:endParaRPr lang="en-US" dirty="0">
              <a:solidFill>
                <a:prstClr val="black"/>
              </a:solidFill>
            </a:endParaRPr>
          </a:p>
        </p:txBody>
      </p:sp>
    </p:spTree>
    <p:extLst>
      <p:ext uri="{BB962C8B-B14F-4D97-AF65-F5344CB8AC3E}">
        <p14:creationId xmlns:p14="http://schemas.microsoft.com/office/powerpoint/2010/main" val="2910425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D1FEC384-73F6-4CB0-8B58-CE90DD7CF4AA}" type="slidenum">
              <a:rPr lang="en-US" smtClean="0"/>
              <a:pPr>
                <a:defRPr/>
              </a:pPr>
              <a:t>43</a:t>
            </a:fld>
            <a:endParaRPr lang="en-US" dirty="0"/>
          </a:p>
        </p:txBody>
      </p:sp>
    </p:spTree>
    <p:extLst>
      <p:ext uri="{BB962C8B-B14F-4D97-AF65-F5344CB8AC3E}">
        <p14:creationId xmlns:p14="http://schemas.microsoft.com/office/powerpoint/2010/main" val="29104251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latin typeface="Times New Roman"/>
                <a:ea typeface="Times New Roman"/>
              </a:rPr>
              <a:t>How is understanding the type of dilemma helpful?  </a:t>
            </a:r>
          </a:p>
          <a:p>
            <a:pPr marL="0" marR="0">
              <a:spcBef>
                <a:spcPts val="0"/>
              </a:spcBef>
              <a:spcAft>
                <a:spcPts val="0"/>
              </a:spcAft>
            </a:pPr>
            <a:r>
              <a:rPr lang="en-US" dirty="0">
                <a:latin typeface="Times New Roman"/>
                <a:ea typeface="Times New Roman"/>
              </a:rPr>
              <a:t>-It helps us separate right from wrong;</a:t>
            </a:r>
          </a:p>
          <a:p>
            <a:pPr marL="0" marR="0">
              <a:spcBef>
                <a:spcPts val="0"/>
              </a:spcBef>
              <a:spcAft>
                <a:spcPts val="0"/>
              </a:spcAft>
            </a:pPr>
            <a:r>
              <a:rPr lang="en-US" dirty="0">
                <a:latin typeface="Times New Roman"/>
                <a:ea typeface="Times New Roman"/>
              </a:rPr>
              <a:t>-It helps us cut through mystery, complexity, and confusion;</a:t>
            </a:r>
          </a:p>
          <a:p>
            <a:pPr marL="0" marR="0">
              <a:spcBef>
                <a:spcPts val="0"/>
              </a:spcBef>
              <a:spcAft>
                <a:spcPts val="0"/>
              </a:spcAft>
            </a:pPr>
            <a:r>
              <a:rPr lang="en-US" dirty="0">
                <a:latin typeface="Times New Roman"/>
                <a:ea typeface="Times New Roman"/>
              </a:rPr>
              <a:t>-it helps us strip away extraneous detail and get to the heart of the matter.</a:t>
            </a:r>
          </a:p>
          <a:p>
            <a:endParaRPr lang="en-US" dirty="0"/>
          </a:p>
        </p:txBody>
      </p:sp>
      <p:sp>
        <p:nvSpPr>
          <p:cNvPr id="4" name="Slide Number Placeholder 3"/>
          <p:cNvSpPr>
            <a:spLocks noGrp="1"/>
          </p:cNvSpPr>
          <p:nvPr>
            <p:ph type="sldNum" sz="quarter" idx="10"/>
          </p:nvPr>
        </p:nvSpPr>
        <p:spPr/>
        <p:txBody>
          <a:bodyPr/>
          <a:lstStyle/>
          <a:p>
            <a:fld id="{53F277A9-F057-48CA-8A49-19C486A1E25C}" type="slidenum">
              <a:rPr lang="en-US" smtClean="0"/>
              <a:pPr/>
              <a:t>44</a:t>
            </a:fld>
            <a:endParaRPr lang="en-US"/>
          </a:p>
        </p:txBody>
      </p:sp>
    </p:spTree>
    <p:extLst>
      <p:ext uri="{BB962C8B-B14F-4D97-AF65-F5344CB8AC3E}">
        <p14:creationId xmlns:p14="http://schemas.microsoft.com/office/powerpoint/2010/main" val="25678536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youtube.com/watch?feature=player_embedded&amp;v=GKaCqd6UDG4"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youtube.com/watch?feature=player_embedded&amp;v=GKaCqd6UDG4" TargetMode="External"/><Relationship Id="rId1" Type="http://schemas.openxmlformats.org/officeDocument/2006/relationships/slideMaster" Target="../slideMasters/slideMaster1.xml"/><Relationship Id="rId4" Type="http://schemas.openxmlformats.org/officeDocument/2006/relationships/hyperlink" Target="http://www.ted.com/talks/dan_ariely_on_our_buggy_moral_code"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mailto:cmoran@ucsd.edu" TargetMode="External"/><Relationship Id="rId2" Type="http://schemas.openxmlformats.org/officeDocument/2006/relationships/hyperlink" Target="mailto:cathymoran5@gmail.com"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rady_logo_full"/>
          <p:cNvPicPr>
            <a:picLocks noChangeAspect="1" noChangeArrowheads="1"/>
          </p:cNvPicPr>
          <p:nvPr/>
        </p:nvPicPr>
        <p:blipFill>
          <a:blip r:embed="rId2" cstate="print"/>
          <a:srcRect/>
          <a:stretch>
            <a:fillRect/>
          </a:stretch>
        </p:blipFill>
        <p:spPr bwMode="auto">
          <a:xfrm>
            <a:off x="7239000" y="6370638"/>
            <a:ext cx="1676400" cy="338137"/>
          </a:xfrm>
          <a:prstGeom prst="rect">
            <a:avLst/>
          </a:prstGeom>
          <a:noFill/>
          <a:ln w="9525">
            <a:noFill/>
            <a:miter lim="800000"/>
            <a:headEnd/>
            <a:tailEnd/>
          </a:ln>
        </p:spPr>
      </p:pic>
      <p:pic>
        <p:nvPicPr>
          <p:cNvPr id="5" name="Picture 14" descr="ottersonColor_1"/>
          <p:cNvPicPr>
            <a:picLocks noChangeAspect="1" noChangeArrowheads="1"/>
          </p:cNvPicPr>
          <p:nvPr userDrawn="1"/>
        </p:nvPicPr>
        <p:blipFill>
          <a:blip r:embed="rId3" cstate="print"/>
          <a:srcRect/>
          <a:stretch>
            <a:fillRect/>
          </a:stretch>
        </p:blipFill>
        <p:spPr bwMode="auto">
          <a:xfrm>
            <a:off x="-762000" y="0"/>
            <a:ext cx="3922713" cy="6859588"/>
          </a:xfrm>
          <a:prstGeom prst="rect">
            <a:avLst/>
          </a:prstGeom>
          <a:noFill/>
          <a:ln w="9525">
            <a:noFill/>
            <a:miter lim="800000"/>
            <a:headEnd/>
            <a:tailEnd/>
          </a:ln>
        </p:spPr>
      </p:pic>
      <p:sp>
        <p:nvSpPr>
          <p:cNvPr id="44044" name="Rectangle 12"/>
          <p:cNvSpPr>
            <a:spLocks noGrp="1" noChangeArrowheads="1"/>
          </p:cNvSpPr>
          <p:nvPr>
            <p:ph type="ctrTitle" hasCustomPrompt="1"/>
          </p:nvPr>
        </p:nvSpPr>
        <p:spPr>
          <a:xfrm>
            <a:off x="3200400" y="1143000"/>
            <a:ext cx="4953000" cy="2667000"/>
          </a:xfrm>
        </p:spPr>
        <p:txBody>
          <a:bodyPr/>
          <a:lstStyle>
            <a:lvl1pPr>
              <a:defRPr sz="2800" b="1" i="0">
                <a:solidFill>
                  <a:srgbClr val="284794"/>
                </a:solidFill>
                <a:latin typeface="Calibri"/>
                <a:cs typeface="Calibri"/>
              </a:defRPr>
            </a:lvl1pPr>
          </a:lstStyle>
          <a:p>
            <a:r>
              <a:rPr lang="en-US" dirty="0"/>
              <a:t>MGT 166: Business Ethics and Corporate Social Responsibility</a:t>
            </a:r>
          </a:p>
        </p:txBody>
      </p:sp>
      <p:sp>
        <p:nvSpPr>
          <p:cNvPr id="44045" name="Rectangle 13"/>
          <p:cNvSpPr>
            <a:spLocks noGrp="1" noChangeArrowheads="1"/>
          </p:cNvSpPr>
          <p:nvPr>
            <p:ph type="subTitle" idx="1" hasCustomPrompt="1"/>
          </p:nvPr>
        </p:nvSpPr>
        <p:spPr>
          <a:xfrm>
            <a:off x="3200400" y="4419600"/>
            <a:ext cx="5029200" cy="762000"/>
          </a:xfrm>
        </p:spPr>
        <p:txBody>
          <a:bodyPr/>
          <a:lstStyle>
            <a:lvl1pPr marL="0" indent="0">
              <a:buFontTx/>
              <a:buNone/>
              <a:defRPr sz="2000" b="0" i="0">
                <a:solidFill>
                  <a:srgbClr val="284794"/>
                </a:solidFill>
                <a:latin typeface="Calibri"/>
                <a:cs typeface="Calibri"/>
              </a:defRPr>
            </a:lvl1pPr>
          </a:lstStyle>
          <a:p>
            <a:r>
              <a:rPr lang="en-US" dirty="0"/>
              <a:t>Cathy Moran</a:t>
            </a:r>
          </a:p>
          <a:p>
            <a:r>
              <a:rPr lang="en-US" dirty="0"/>
              <a:t>&lt;insert date&gt;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Today’s Agenda</a:t>
            </a:r>
          </a:p>
        </p:txBody>
      </p:sp>
      <p:sp>
        <p:nvSpPr>
          <p:cNvPr id="3" name="TextBox 2"/>
          <p:cNvSpPr txBox="1"/>
          <p:nvPr userDrawn="1"/>
        </p:nvSpPr>
        <p:spPr>
          <a:xfrm>
            <a:off x="1524000" y="1676400"/>
            <a:ext cx="6858000" cy="1800493"/>
          </a:xfrm>
          <a:prstGeom prst="rect">
            <a:avLst/>
          </a:prstGeom>
          <a:noFill/>
        </p:spPr>
        <p:txBody>
          <a:bodyPr wrap="square" rtlCol="0">
            <a:spAutoFit/>
          </a:bodyPr>
          <a:lstStyle/>
          <a:p>
            <a:pPr marL="342900" indent="-342900">
              <a:spcBef>
                <a:spcPts val="600"/>
              </a:spcBef>
              <a:buFont typeface="Arial" panose="020B0604020202020204" pitchFamily="34" charset="0"/>
              <a:buChar char="•"/>
            </a:pPr>
            <a:r>
              <a:rPr lang="en-US" dirty="0">
                <a:latin typeface="Calibri" panose="020F0502020204030204" pitchFamily="34" charset="0"/>
              </a:rPr>
              <a:t>First</a:t>
            </a:r>
            <a:r>
              <a:rPr lang="en-US" baseline="0" dirty="0">
                <a:latin typeface="Calibri" panose="020F0502020204030204" pitchFamily="34" charset="0"/>
              </a:rPr>
              <a:t> item</a:t>
            </a:r>
          </a:p>
          <a:p>
            <a:pPr marL="342900" indent="-342900">
              <a:spcBef>
                <a:spcPts val="600"/>
              </a:spcBef>
              <a:buFont typeface="Arial" panose="020B0604020202020204" pitchFamily="34" charset="0"/>
              <a:buChar char="•"/>
            </a:pPr>
            <a:r>
              <a:rPr lang="en-US" baseline="0" dirty="0">
                <a:latin typeface="Calibri" panose="020F0502020204030204" pitchFamily="34" charset="0"/>
              </a:rPr>
              <a:t>Second item</a:t>
            </a:r>
          </a:p>
          <a:p>
            <a:pPr marL="342900" indent="-342900">
              <a:spcBef>
                <a:spcPts val="600"/>
              </a:spcBef>
              <a:buFont typeface="Arial" panose="020B0604020202020204" pitchFamily="34" charset="0"/>
              <a:buChar char="•"/>
            </a:pPr>
            <a:r>
              <a:rPr lang="en-US" baseline="0" dirty="0">
                <a:latin typeface="Calibri" panose="020F0502020204030204" pitchFamily="34" charset="0"/>
              </a:rPr>
              <a:t>Third item</a:t>
            </a:r>
          </a:p>
          <a:p>
            <a:pPr marL="342900" indent="-342900">
              <a:spcBef>
                <a:spcPts val="600"/>
              </a:spcBef>
              <a:buFont typeface="Arial" panose="020B0604020202020204" pitchFamily="34" charset="0"/>
              <a:buChar char="•"/>
            </a:pPr>
            <a:r>
              <a:rPr lang="en-US" dirty="0">
                <a:latin typeface="Calibri" panose="020F0502020204030204" pitchFamily="34" charset="0"/>
              </a:rPr>
              <a:t>Before Next Class</a:t>
            </a:r>
          </a:p>
        </p:txBody>
      </p:sp>
    </p:spTree>
    <p:extLst>
      <p:ext uri="{BB962C8B-B14F-4D97-AF65-F5344CB8AC3E}">
        <p14:creationId xmlns:p14="http://schemas.microsoft.com/office/powerpoint/2010/main" val="3587871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2999" y="4581525"/>
            <a:ext cx="7351713" cy="1362075"/>
          </a:xfrm>
        </p:spPr>
        <p:txBody>
          <a:bodyPr anchor="t"/>
          <a:lstStyle>
            <a:lvl1pPr algn="l">
              <a:defRPr sz="2800" b="1" cap="all"/>
            </a:lvl1pPr>
          </a:lstStyle>
          <a:p>
            <a:r>
              <a:rPr lang="en-US" dirty="0"/>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1143000"/>
            <a:ext cx="3695700" cy="49831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91100" y="1143000"/>
            <a:ext cx="3695700" cy="49831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Box 2"/>
          <p:cNvSpPr txBox="1"/>
          <p:nvPr userDrawn="1"/>
        </p:nvSpPr>
        <p:spPr>
          <a:xfrm>
            <a:off x="1143000" y="1600200"/>
            <a:ext cx="4572000" cy="2677656"/>
          </a:xfrm>
          <a:prstGeom prst="rect">
            <a:avLst/>
          </a:prstGeom>
          <a:noFill/>
        </p:spPr>
        <p:txBody>
          <a:bodyPr wrap="square" rtlCol="0">
            <a:spAutoFit/>
          </a:bodyPr>
          <a:lstStyle/>
          <a:p>
            <a:pPr marL="0" indent="0">
              <a:buFontTx/>
              <a:buNone/>
            </a:pPr>
            <a:r>
              <a:rPr lang="en-US" dirty="0">
                <a:latin typeface="Calibri" panose="020F0502020204030204" pitchFamily="34" charset="0"/>
              </a:rPr>
              <a:t>“People don't want heating fuel or coolant; people want cold beer and hot showers."</a:t>
            </a:r>
          </a:p>
          <a:p>
            <a:endParaRPr lang="en-US" dirty="0">
              <a:latin typeface="Calibri" panose="020F0502020204030204" pitchFamily="34" charset="0"/>
            </a:endParaRPr>
          </a:p>
          <a:p>
            <a:pPr marL="0" indent="0">
              <a:buFontTx/>
              <a:buNone/>
            </a:pPr>
            <a:r>
              <a:rPr lang="en-US" dirty="0">
                <a:latin typeface="Calibri" panose="020F0502020204030204" pitchFamily="34" charset="0"/>
              </a:rPr>
              <a:t>Amory </a:t>
            </a:r>
            <a:r>
              <a:rPr lang="en-US" dirty="0" err="1">
                <a:latin typeface="Calibri" panose="020F0502020204030204" pitchFamily="34" charset="0"/>
              </a:rPr>
              <a:t>Lovins</a:t>
            </a:r>
            <a:r>
              <a:rPr lang="en-US" dirty="0">
                <a:latin typeface="Calibri" panose="020F0502020204030204" pitchFamily="34" charset="0"/>
              </a:rPr>
              <a:t>, CEO</a:t>
            </a:r>
          </a:p>
          <a:p>
            <a:pPr marL="0" indent="0">
              <a:buFontTx/>
              <a:buNone/>
            </a:pPr>
            <a:r>
              <a:rPr lang="en-US" dirty="0">
                <a:latin typeface="Calibri" panose="020F0502020204030204" pitchFamily="34" charset="0"/>
              </a:rPr>
              <a:t>Rocky Mountain Institute </a:t>
            </a:r>
          </a:p>
          <a:p>
            <a:endParaRPr lang="en-US" dirty="0">
              <a:latin typeface="Calibri" panose="020F0502020204030204" pitchFamily="34" charset="0"/>
            </a:endParaRPr>
          </a:p>
        </p:txBody>
      </p:sp>
      <p:sp>
        <p:nvSpPr>
          <p:cNvPr id="5" name="AutoShape 6"/>
          <p:cNvSpPr>
            <a:spLocks noChangeArrowheads="1"/>
          </p:cNvSpPr>
          <p:nvPr userDrawn="1"/>
        </p:nvSpPr>
        <p:spPr bwMode="auto">
          <a:xfrm>
            <a:off x="1752600" y="4823222"/>
            <a:ext cx="6477000" cy="510778"/>
          </a:xfrm>
          <a:prstGeom prst="roundRect">
            <a:avLst>
              <a:gd name="adj" fmla="val 16667"/>
            </a:avLst>
          </a:prstGeom>
          <a:solidFill>
            <a:srgbClr val="284794"/>
          </a:solidFill>
          <a:extLst/>
        </p:spPr>
        <p:txBody>
          <a:bodyPr wrap="square" rtlCol="0">
            <a:spAutoFit/>
          </a:bodyPr>
          <a:lstStyle/>
          <a:p>
            <a:pPr algn="ctr"/>
            <a:r>
              <a:rPr lang="en-US" sz="2400" dirty="0">
                <a:solidFill>
                  <a:schemeClr val="bg1"/>
                </a:solidFill>
                <a:latin typeface="Calibri" pitchFamily="34" charset="0"/>
              </a:rPr>
              <a:t>Optional: Insert takeaway here</a:t>
            </a:r>
          </a:p>
        </p:txBody>
      </p:sp>
      <p:sp>
        <p:nvSpPr>
          <p:cNvPr id="7" name="Picture Placeholder 6"/>
          <p:cNvSpPr>
            <a:spLocks noGrp="1"/>
          </p:cNvSpPr>
          <p:nvPr>
            <p:ph type="pic" sz="quarter" idx="10" hasCustomPrompt="1"/>
          </p:nvPr>
        </p:nvSpPr>
        <p:spPr>
          <a:xfrm>
            <a:off x="5867400" y="1447800"/>
            <a:ext cx="2811462" cy="2554288"/>
          </a:xfrm>
        </p:spPr>
        <p:txBody>
          <a:bodyPr/>
          <a:lstStyle>
            <a:lvl1pPr marL="0" indent="0">
              <a:buNone/>
              <a:defRPr baseline="0"/>
            </a:lvl1pPr>
          </a:lstStyle>
          <a:p>
            <a:r>
              <a:rPr lang="en-US" dirty="0"/>
              <a:t>Use upper right corner as fixed.  Then crop/enlarge image from there</a:t>
            </a:r>
          </a:p>
        </p:txBody>
      </p:sp>
    </p:spTree>
    <p:extLst>
      <p:ext uri="{BB962C8B-B14F-4D97-AF65-F5344CB8AC3E}">
        <p14:creationId xmlns:p14="http://schemas.microsoft.com/office/powerpoint/2010/main" val="361899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pic>
        <p:nvPicPr>
          <p:cNvPr id="3" name="Picture 6" descr="http://www.psdgraphics.com/wp-content/uploads/2009/04/black-lcd-display.jpg">
            <a:hlinkClick r:id="rId2"/>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8169" t="4530" r="8114" b="22268"/>
          <a:stretch/>
        </p:blipFill>
        <p:spPr bwMode="auto">
          <a:xfrm>
            <a:off x="1076593" y="1342210"/>
            <a:ext cx="7762607" cy="4677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297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nk to Vide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pic>
        <p:nvPicPr>
          <p:cNvPr id="3" name="Picture 6" descr="http://www.psdgraphics.com/wp-content/uploads/2009/04/black-lcd-display.jpg">
            <a:hlinkClick r:id="rId2"/>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8169" t="4530" r="8114" b="22268"/>
          <a:stretch/>
        </p:blipFill>
        <p:spPr bwMode="auto">
          <a:xfrm>
            <a:off x="1076593" y="1342210"/>
            <a:ext cx="7762607" cy="46775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1533794" y="3227848"/>
            <a:ext cx="6858000" cy="830997"/>
          </a:xfrm>
          <a:prstGeom prst="rect">
            <a:avLst/>
          </a:prstGeom>
          <a:noFill/>
        </p:spPr>
        <p:txBody>
          <a:bodyPr wrap="square" rtlCol="0">
            <a:spAutoFit/>
          </a:bodyPr>
          <a:lstStyle/>
          <a:p>
            <a:r>
              <a:rPr lang="en-US" dirty="0">
                <a:hlinkClick r:id="rId4"/>
              </a:rPr>
              <a:t>Insert link here</a:t>
            </a:r>
            <a:endParaRPr lang="en-US" dirty="0"/>
          </a:p>
          <a:p>
            <a:endParaRPr lang="en-US" dirty="0"/>
          </a:p>
        </p:txBody>
      </p:sp>
    </p:spTree>
    <p:extLst>
      <p:ext uri="{BB962C8B-B14F-4D97-AF65-F5344CB8AC3E}">
        <p14:creationId xmlns:p14="http://schemas.microsoft.com/office/powerpoint/2010/main" val="3711740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6437312" cy="566738"/>
          </a:xfrm>
        </p:spPr>
        <p:txBody>
          <a:bodyPr anchor="b"/>
          <a:lstStyle>
            <a:lvl1pPr algn="l">
              <a:defRPr sz="2400" b="1"/>
            </a:lvl1pPr>
          </a:lstStyle>
          <a:p>
            <a:r>
              <a:rPr lang="en-US" dirty="0"/>
              <a:t>CLICK TO EDIT MASTER TITLE STYLE</a:t>
            </a:r>
          </a:p>
        </p:txBody>
      </p:sp>
      <p:sp>
        <p:nvSpPr>
          <p:cNvPr id="3" name="Picture Placeholder 2"/>
          <p:cNvSpPr>
            <a:spLocks noGrp="1"/>
          </p:cNvSpPr>
          <p:nvPr>
            <p:ph type="pic" idx="1"/>
          </p:nvPr>
        </p:nvSpPr>
        <p:spPr>
          <a:xfrm>
            <a:off x="1792288" y="612775"/>
            <a:ext cx="6437312"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6437312" cy="80486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pporting Content title slide">
    <p:spTree>
      <p:nvGrpSpPr>
        <p:cNvPr id="1" name=""/>
        <p:cNvGrpSpPr/>
        <p:nvPr/>
      </p:nvGrpSpPr>
      <p:grpSpPr>
        <a:xfrm>
          <a:off x="0" y="0"/>
          <a:ext cx="0" cy="0"/>
          <a:chOff x="0" y="0"/>
          <a:chExt cx="0" cy="0"/>
        </a:xfrm>
      </p:grpSpPr>
      <p:pic>
        <p:nvPicPr>
          <p:cNvPr id="4" name="Picture 8" descr="rady_logo_full"/>
          <p:cNvPicPr>
            <a:picLocks noChangeAspect="1" noChangeArrowheads="1"/>
          </p:cNvPicPr>
          <p:nvPr/>
        </p:nvPicPr>
        <p:blipFill>
          <a:blip r:embed="rId2" cstate="print"/>
          <a:srcRect/>
          <a:stretch>
            <a:fillRect/>
          </a:stretch>
        </p:blipFill>
        <p:spPr bwMode="auto">
          <a:xfrm>
            <a:off x="7239000" y="6370638"/>
            <a:ext cx="1676400" cy="338137"/>
          </a:xfrm>
          <a:prstGeom prst="rect">
            <a:avLst/>
          </a:prstGeom>
          <a:noFill/>
          <a:ln w="9525">
            <a:noFill/>
            <a:miter lim="800000"/>
            <a:headEnd/>
            <a:tailEnd/>
          </a:ln>
        </p:spPr>
      </p:pic>
      <p:pic>
        <p:nvPicPr>
          <p:cNvPr id="5" name="Picture 14" descr="ottersonColor_1"/>
          <p:cNvPicPr>
            <a:picLocks noChangeAspect="1" noChangeArrowheads="1"/>
          </p:cNvPicPr>
          <p:nvPr userDrawn="1"/>
        </p:nvPicPr>
        <p:blipFill>
          <a:blip r:embed="rId3" cstate="print"/>
          <a:srcRect/>
          <a:stretch>
            <a:fillRect/>
          </a:stretch>
        </p:blipFill>
        <p:spPr bwMode="auto">
          <a:xfrm>
            <a:off x="-762000" y="0"/>
            <a:ext cx="3922713" cy="6859588"/>
          </a:xfrm>
          <a:prstGeom prst="rect">
            <a:avLst/>
          </a:prstGeom>
          <a:noFill/>
          <a:ln w="9525">
            <a:noFill/>
            <a:miter lim="800000"/>
            <a:headEnd/>
            <a:tailEnd/>
          </a:ln>
        </p:spPr>
      </p:pic>
      <p:sp>
        <p:nvSpPr>
          <p:cNvPr id="44044" name="Rectangle 12"/>
          <p:cNvSpPr>
            <a:spLocks noGrp="1" noChangeArrowheads="1"/>
          </p:cNvSpPr>
          <p:nvPr>
            <p:ph type="ctrTitle" hasCustomPrompt="1"/>
          </p:nvPr>
        </p:nvSpPr>
        <p:spPr>
          <a:xfrm>
            <a:off x="3200400" y="1981200"/>
            <a:ext cx="4953000" cy="2667000"/>
          </a:xfrm>
        </p:spPr>
        <p:txBody>
          <a:bodyPr/>
          <a:lstStyle>
            <a:lvl1pPr>
              <a:defRPr sz="2800" b="1" i="0">
                <a:solidFill>
                  <a:srgbClr val="284794"/>
                </a:solidFill>
                <a:latin typeface="Calibri"/>
                <a:cs typeface="Calibri"/>
              </a:defRPr>
            </a:lvl1pPr>
          </a:lstStyle>
          <a:p>
            <a:r>
              <a:rPr lang="en-US" dirty="0"/>
              <a:t>Supporting Content</a:t>
            </a:r>
          </a:p>
        </p:txBody>
      </p:sp>
    </p:spTree>
    <p:extLst>
      <p:ext uri="{BB962C8B-B14F-4D97-AF65-F5344CB8AC3E}">
        <p14:creationId xmlns:p14="http://schemas.microsoft.com/office/powerpoint/2010/main" val="2507692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Text Box 2"/>
          <p:cNvSpPr txBox="1">
            <a:spLocks noChangeArrowheads="1"/>
          </p:cNvSpPr>
          <p:nvPr userDrawn="1"/>
        </p:nvSpPr>
        <p:spPr bwMode="auto">
          <a:xfrm>
            <a:off x="1160463" y="3644900"/>
            <a:ext cx="7145337" cy="2363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dirty="0"/>
              <a:t>Copyright ©2015 by Cathy Moran</a:t>
            </a:r>
          </a:p>
          <a:p>
            <a:r>
              <a:rPr lang="en-US" sz="1800" dirty="0">
                <a:hlinkClick r:id="rId2"/>
              </a:rPr>
              <a:t>cathymoran5@gmail.com</a:t>
            </a:r>
            <a:endParaRPr lang="en-US" sz="1800" dirty="0"/>
          </a:p>
          <a:p>
            <a:r>
              <a:rPr lang="en-US" sz="1800" dirty="0">
                <a:hlinkClick r:id="rId3"/>
              </a:rPr>
              <a:t>cmoran@ucsd.edu</a:t>
            </a:r>
            <a:endParaRPr lang="en-US" sz="1800" dirty="0"/>
          </a:p>
          <a:p>
            <a:r>
              <a:rPr lang="en-US" sz="1800" dirty="0"/>
              <a:t>(760) 822-2741</a:t>
            </a:r>
          </a:p>
          <a:p>
            <a:endParaRPr lang="en-US" sz="1800" dirty="0"/>
          </a:p>
          <a:p>
            <a:pPr eaLnBrk="1" hangingPunct="1">
              <a:spcBef>
                <a:spcPct val="20000"/>
              </a:spcBef>
              <a:buClr>
                <a:schemeClr val="hlink"/>
              </a:buClr>
              <a:buSzPct val="80000"/>
              <a:buFont typeface="Wingdings" pitchFamily="2" charset="2"/>
              <a:buNone/>
            </a:pPr>
            <a:r>
              <a:rPr lang="en-US" sz="1800" dirty="0"/>
              <a:t>This presentation is the exclusive property of Cathy Moran.  It may not be reproduced or transmitted or repurposed for any use, in whole or in part in any form without prior written permission.</a:t>
            </a:r>
          </a:p>
        </p:txBody>
      </p:sp>
    </p:spTree>
    <p:extLst>
      <p:ext uri="{BB962C8B-B14F-4D97-AF65-F5344CB8AC3E}">
        <p14:creationId xmlns:p14="http://schemas.microsoft.com/office/powerpoint/2010/main" val="350391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21280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rady_logo_full"/>
          <p:cNvPicPr>
            <a:picLocks noChangeAspect="1" noChangeArrowheads="1"/>
          </p:cNvPicPr>
          <p:nvPr/>
        </p:nvPicPr>
        <p:blipFill>
          <a:blip r:embed="rId2" cstate="print"/>
          <a:srcRect/>
          <a:stretch>
            <a:fillRect/>
          </a:stretch>
        </p:blipFill>
        <p:spPr bwMode="auto">
          <a:xfrm>
            <a:off x="7239000" y="6370638"/>
            <a:ext cx="1676400" cy="338137"/>
          </a:xfrm>
          <a:prstGeom prst="rect">
            <a:avLst/>
          </a:prstGeom>
          <a:noFill/>
          <a:ln w="9525">
            <a:noFill/>
            <a:miter lim="800000"/>
            <a:headEnd/>
            <a:tailEnd/>
          </a:ln>
        </p:spPr>
      </p:pic>
      <p:pic>
        <p:nvPicPr>
          <p:cNvPr id="5" name="Picture 14" descr="ottersonColor_1"/>
          <p:cNvPicPr>
            <a:picLocks noChangeAspect="1" noChangeArrowheads="1"/>
          </p:cNvPicPr>
          <p:nvPr userDrawn="1"/>
        </p:nvPicPr>
        <p:blipFill>
          <a:blip r:embed="rId3" cstate="print"/>
          <a:srcRect/>
          <a:stretch>
            <a:fillRect/>
          </a:stretch>
        </p:blipFill>
        <p:spPr bwMode="auto">
          <a:xfrm>
            <a:off x="-762000" y="0"/>
            <a:ext cx="3922713" cy="6859588"/>
          </a:xfrm>
          <a:prstGeom prst="rect">
            <a:avLst/>
          </a:prstGeom>
          <a:noFill/>
          <a:ln w="9525">
            <a:noFill/>
            <a:miter lim="800000"/>
            <a:headEnd/>
            <a:tailEnd/>
          </a:ln>
        </p:spPr>
      </p:pic>
      <p:sp>
        <p:nvSpPr>
          <p:cNvPr id="44044" name="Rectangle 12"/>
          <p:cNvSpPr>
            <a:spLocks noGrp="1" noChangeArrowheads="1"/>
          </p:cNvSpPr>
          <p:nvPr>
            <p:ph type="ctrTitle"/>
          </p:nvPr>
        </p:nvSpPr>
        <p:spPr>
          <a:xfrm>
            <a:off x="3200400" y="1143000"/>
            <a:ext cx="4953000" cy="2667000"/>
          </a:xfrm>
        </p:spPr>
        <p:txBody>
          <a:bodyPr/>
          <a:lstStyle>
            <a:lvl1pPr>
              <a:defRPr sz="2800" b="1" i="0">
                <a:solidFill>
                  <a:srgbClr val="284794"/>
                </a:solidFill>
                <a:latin typeface="Calibri"/>
                <a:cs typeface="Calibri"/>
              </a:defRPr>
            </a:lvl1pPr>
          </a:lstStyle>
          <a:p>
            <a:r>
              <a:rPr lang="en-US"/>
              <a:t>Click to edit Master title style</a:t>
            </a:r>
            <a:endParaRPr lang="en-US" dirty="0"/>
          </a:p>
        </p:txBody>
      </p:sp>
      <p:sp>
        <p:nvSpPr>
          <p:cNvPr id="44045" name="Rectangle 13"/>
          <p:cNvSpPr>
            <a:spLocks noGrp="1" noChangeArrowheads="1"/>
          </p:cNvSpPr>
          <p:nvPr>
            <p:ph type="subTitle" idx="1"/>
          </p:nvPr>
        </p:nvSpPr>
        <p:spPr>
          <a:xfrm>
            <a:off x="3200400" y="4419600"/>
            <a:ext cx="5029200" cy="762000"/>
          </a:xfrm>
        </p:spPr>
        <p:txBody>
          <a:bodyPr/>
          <a:lstStyle>
            <a:lvl1pPr marL="0" indent="0">
              <a:buFontTx/>
              <a:buNone/>
              <a:defRPr sz="2000" b="0" i="0">
                <a:solidFill>
                  <a:srgbClr val="284794"/>
                </a:solidFill>
                <a:latin typeface="Calibri"/>
                <a:cs typeface="Calibri"/>
              </a:defRPr>
            </a:lvl1pPr>
          </a:lstStyle>
          <a:p>
            <a:r>
              <a:rPr lang="en-US"/>
              <a:t>Click to edit Master subtitle style</a:t>
            </a:r>
            <a:endParaRPr lang="en-US" dirty="0"/>
          </a:p>
        </p:txBody>
      </p:sp>
    </p:spTree>
    <p:extLst>
      <p:ext uri="{BB962C8B-B14F-4D97-AF65-F5344CB8AC3E}">
        <p14:creationId xmlns:p14="http://schemas.microsoft.com/office/powerpoint/2010/main" val="3227838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3988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7823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1143000"/>
            <a:ext cx="3695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1100" y="1143000"/>
            <a:ext cx="3695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3891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2194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9558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7215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35717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67405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30333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81000"/>
            <a:ext cx="188595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381000"/>
            <a:ext cx="550545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4538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88955A6-9E1E-4321-B404-769A63CCDFD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7F59-A48D-43BF-815B-2C8F99ED7E34}" type="slidenum">
              <a:rPr lang="en-US" smtClean="0"/>
              <a:t>‹#›</a:t>
            </a:fld>
            <a:endParaRPr lang="en-US"/>
          </a:p>
        </p:txBody>
      </p:sp>
      <p:pic>
        <p:nvPicPr>
          <p:cNvPr id="7" name="Picture 14" descr="ottersonColor_1"/>
          <p:cNvPicPr>
            <a:picLocks noChangeAspect="1" noChangeArrowheads="1"/>
          </p:cNvPicPr>
          <p:nvPr userDrawn="1"/>
        </p:nvPicPr>
        <p:blipFill>
          <a:blip r:embed="rId2" cstate="print"/>
          <a:srcRect/>
          <a:stretch>
            <a:fillRect/>
          </a:stretch>
        </p:blipFill>
        <p:spPr bwMode="auto">
          <a:xfrm>
            <a:off x="-762000" y="0"/>
            <a:ext cx="3922713" cy="6859588"/>
          </a:xfrm>
          <a:prstGeom prst="rect">
            <a:avLst/>
          </a:prstGeom>
          <a:noFill/>
          <a:ln w="9525">
            <a:noFill/>
            <a:miter lim="800000"/>
            <a:headEnd/>
            <a:tailEnd/>
          </a:ln>
        </p:spPr>
      </p:pic>
    </p:spTree>
    <p:extLst>
      <p:ext uri="{BB962C8B-B14F-4D97-AF65-F5344CB8AC3E}">
        <p14:creationId xmlns:p14="http://schemas.microsoft.com/office/powerpoint/2010/main" val="31402428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955A6-9E1E-4321-B404-769A63CCDFD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1958530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8955A6-9E1E-4321-B404-769A63CCDFD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4507423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8955A6-9E1E-4321-B404-769A63CCDFDC}" type="datetimeFigureOut">
              <a:rPr lang="en-US" smtClean="0"/>
              <a:t>11/17/2018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428447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8955A6-9E1E-4321-B404-769A63CCDFDC}" type="datetimeFigureOut">
              <a:rPr lang="en-US" smtClean="0"/>
              <a:t>11/17/2018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2002789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8955A6-9E1E-4321-B404-769A63CCDFDC}" type="datetimeFigureOut">
              <a:rPr lang="en-US" smtClean="0"/>
              <a:t>11/17/2018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1925666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8955A6-9E1E-4321-B404-769A63CCDFDC}" type="datetimeFigureOut">
              <a:rPr lang="en-US" smtClean="0"/>
              <a:t>11/17/2018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3830424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8955A6-9E1E-4321-B404-769A63CCDFDC}" type="datetimeFigureOut">
              <a:rPr lang="en-US" smtClean="0"/>
              <a:t>11/17/2018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1489931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8955A6-9E1E-4321-B404-769A63CCDFDC}" type="datetimeFigureOut">
              <a:rPr lang="en-US" smtClean="0"/>
              <a:t>11/17/2018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18539880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955A6-9E1E-4321-B404-769A63CCDFD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29356512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955A6-9E1E-4321-B404-769A63CCDFDC}" type="datetimeFigureOut">
              <a:rPr lang="en-US" smtClean="0"/>
              <a:t>11/17/2018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7F59-A48D-43BF-815B-2C8F99ED7E34}" type="slidenum">
              <a:rPr lang="en-US" smtClean="0"/>
              <a:t>‹#›</a:t>
            </a:fld>
            <a:endParaRPr lang="en-US"/>
          </a:p>
        </p:txBody>
      </p:sp>
    </p:spTree>
    <p:extLst>
      <p:ext uri="{BB962C8B-B14F-4D97-AF65-F5344CB8AC3E}">
        <p14:creationId xmlns:p14="http://schemas.microsoft.com/office/powerpoint/2010/main" val="6175991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rady_logo_full"/>
          <p:cNvPicPr>
            <a:picLocks noChangeAspect="1" noChangeArrowheads="1"/>
          </p:cNvPicPr>
          <p:nvPr/>
        </p:nvPicPr>
        <p:blipFill>
          <a:blip r:embed="rId2" cstate="print"/>
          <a:srcRect/>
          <a:stretch>
            <a:fillRect/>
          </a:stretch>
        </p:blipFill>
        <p:spPr bwMode="auto">
          <a:xfrm>
            <a:off x="7239000" y="6370638"/>
            <a:ext cx="1676400" cy="338137"/>
          </a:xfrm>
          <a:prstGeom prst="rect">
            <a:avLst/>
          </a:prstGeom>
          <a:noFill/>
          <a:ln w="9525">
            <a:noFill/>
            <a:miter lim="800000"/>
            <a:headEnd/>
            <a:tailEnd/>
          </a:ln>
        </p:spPr>
      </p:pic>
      <p:pic>
        <p:nvPicPr>
          <p:cNvPr id="5" name="Picture 14" descr="ottersonColor_1"/>
          <p:cNvPicPr>
            <a:picLocks noChangeAspect="1" noChangeArrowheads="1"/>
          </p:cNvPicPr>
          <p:nvPr userDrawn="1"/>
        </p:nvPicPr>
        <p:blipFill>
          <a:blip r:embed="rId3" cstate="print"/>
          <a:srcRect/>
          <a:stretch>
            <a:fillRect/>
          </a:stretch>
        </p:blipFill>
        <p:spPr bwMode="auto">
          <a:xfrm>
            <a:off x="-762000" y="0"/>
            <a:ext cx="3922713" cy="6859588"/>
          </a:xfrm>
          <a:prstGeom prst="rect">
            <a:avLst/>
          </a:prstGeom>
          <a:noFill/>
          <a:ln w="9525">
            <a:noFill/>
            <a:miter lim="800000"/>
            <a:headEnd/>
            <a:tailEnd/>
          </a:ln>
        </p:spPr>
      </p:pic>
      <p:sp>
        <p:nvSpPr>
          <p:cNvPr id="44044" name="Rectangle 12"/>
          <p:cNvSpPr>
            <a:spLocks noGrp="1" noChangeArrowheads="1"/>
          </p:cNvSpPr>
          <p:nvPr>
            <p:ph type="ctrTitle"/>
          </p:nvPr>
        </p:nvSpPr>
        <p:spPr>
          <a:xfrm>
            <a:off x="3200400" y="1143000"/>
            <a:ext cx="4953000" cy="2667000"/>
          </a:xfrm>
        </p:spPr>
        <p:txBody>
          <a:bodyPr/>
          <a:lstStyle>
            <a:lvl1pPr>
              <a:defRPr sz="2800" b="1" i="0">
                <a:solidFill>
                  <a:srgbClr val="284794"/>
                </a:solidFill>
                <a:latin typeface="Calibri"/>
                <a:cs typeface="Calibri"/>
              </a:defRPr>
            </a:lvl1pPr>
          </a:lstStyle>
          <a:p>
            <a:r>
              <a:rPr lang="en-US"/>
              <a:t>Click to edit Master title style</a:t>
            </a:r>
            <a:endParaRPr lang="en-US" dirty="0"/>
          </a:p>
        </p:txBody>
      </p:sp>
      <p:sp>
        <p:nvSpPr>
          <p:cNvPr id="44045" name="Rectangle 13"/>
          <p:cNvSpPr>
            <a:spLocks noGrp="1" noChangeArrowheads="1"/>
          </p:cNvSpPr>
          <p:nvPr>
            <p:ph type="subTitle" idx="1"/>
          </p:nvPr>
        </p:nvSpPr>
        <p:spPr>
          <a:xfrm>
            <a:off x="3200400" y="4419600"/>
            <a:ext cx="5029200" cy="762000"/>
          </a:xfrm>
        </p:spPr>
        <p:txBody>
          <a:bodyPr/>
          <a:lstStyle>
            <a:lvl1pPr marL="0" indent="0">
              <a:buFontTx/>
              <a:buNone/>
              <a:defRPr sz="2000" b="0" i="0">
                <a:solidFill>
                  <a:srgbClr val="284794"/>
                </a:solidFill>
                <a:latin typeface="Calibri"/>
                <a:cs typeface="Calibri"/>
              </a:defRPr>
            </a:lvl1pPr>
          </a:lstStyle>
          <a:p>
            <a:r>
              <a:rPr lang="en-US"/>
              <a:t>Click to edit Master subtitle style</a:t>
            </a:r>
            <a:endParaRPr lang="en-US" dirty="0"/>
          </a:p>
        </p:txBody>
      </p:sp>
    </p:spTree>
    <p:extLst>
      <p:ext uri="{BB962C8B-B14F-4D97-AF65-F5344CB8AC3E}">
        <p14:creationId xmlns:p14="http://schemas.microsoft.com/office/powerpoint/2010/main" val="36223070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74296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683183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1143000"/>
            <a:ext cx="3695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1100" y="1143000"/>
            <a:ext cx="3695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1994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908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082637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0974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54921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929664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1879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81000"/>
            <a:ext cx="188595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381000"/>
            <a:ext cx="550545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19258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r>
              <a:rPr lang="en-US"/>
              <a:t>Click to edit Master title style</a:t>
            </a:r>
          </a:p>
        </p:txBody>
      </p:sp>
      <p:sp>
        <p:nvSpPr>
          <p:cNvPr id="3" name="Table Placeholder 2"/>
          <p:cNvSpPr>
            <a:spLocks noGrp="1"/>
          </p:cNvSpPr>
          <p:nvPr>
            <p:ph type="tbl" idx="1"/>
          </p:nvPr>
        </p:nvSpPr>
        <p:spPr>
          <a:xfrm>
            <a:off x="457200" y="1143000"/>
            <a:ext cx="8229600" cy="4983163"/>
          </a:xfrm>
        </p:spPr>
        <p:txBody>
          <a:bodyPr/>
          <a:lstStyle/>
          <a:p>
            <a:endParaRPr lang="en-US"/>
          </a:p>
        </p:txBody>
      </p:sp>
    </p:spTree>
    <p:extLst>
      <p:ext uri="{BB962C8B-B14F-4D97-AF65-F5344CB8AC3E}">
        <p14:creationId xmlns:p14="http://schemas.microsoft.com/office/powerpoint/2010/main" val="3523408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r>
              <a:rPr lang="en-US"/>
              <a:t>Click to edit Master title style</a:t>
            </a:r>
          </a:p>
        </p:txBody>
      </p:sp>
      <p:sp>
        <p:nvSpPr>
          <p:cNvPr id="3" name="Text Placeholder 2"/>
          <p:cNvSpPr>
            <a:spLocks noGrp="1"/>
          </p:cNvSpPr>
          <p:nvPr>
            <p:ph type="body" sz="half" idx="1"/>
          </p:nvPr>
        </p:nvSpPr>
        <p:spPr>
          <a:xfrm>
            <a:off x="457200" y="1143000"/>
            <a:ext cx="4038600" cy="4983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4038600" cy="4983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31714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pic>
        <p:nvPicPr>
          <p:cNvPr id="7" name="Picture 14" descr="ottersonColor_1"/>
          <p:cNvPicPr>
            <a:picLocks noChangeAspect="1" noChangeArrowheads="1"/>
          </p:cNvPicPr>
          <p:nvPr userDrawn="1"/>
        </p:nvPicPr>
        <p:blipFill>
          <a:blip r:embed="rId2" cstate="print"/>
          <a:srcRect/>
          <a:stretch>
            <a:fillRect/>
          </a:stretch>
        </p:blipFill>
        <p:spPr bwMode="auto">
          <a:xfrm>
            <a:off x="-762000" y="0"/>
            <a:ext cx="3922713" cy="6859588"/>
          </a:xfrm>
          <a:prstGeom prst="rect">
            <a:avLst/>
          </a:prstGeom>
          <a:noFill/>
          <a:ln w="9525">
            <a:noFill/>
            <a:miter lim="800000"/>
            <a:headEnd/>
            <a:tailEnd/>
          </a:ln>
        </p:spPr>
      </p:pic>
    </p:spTree>
    <p:extLst>
      <p:ext uri="{BB962C8B-B14F-4D97-AF65-F5344CB8AC3E}">
        <p14:creationId xmlns:p14="http://schemas.microsoft.com/office/powerpoint/2010/main" val="14335773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23008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77863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03433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42019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9352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48980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8654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49376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0963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2000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r>
              <a:rPr lang="en-US"/>
              <a:t>Click to edit Master title style</a:t>
            </a:r>
          </a:p>
        </p:txBody>
      </p:sp>
      <p:sp>
        <p:nvSpPr>
          <p:cNvPr id="3" name="Table Placeholder 2"/>
          <p:cNvSpPr>
            <a:spLocks noGrp="1"/>
          </p:cNvSpPr>
          <p:nvPr>
            <p:ph type="tbl" idx="1"/>
          </p:nvPr>
        </p:nvSpPr>
        <p:spPr>
          <a:xfrm>
            <a:off x="457200" y="1143000"/>
            <a:ext cx="8229600" cy="4983163"/>
          </a:xfrm>
        </p:spPr>
        <p:txBody>
          <a:bodyPr/>
          <a:lstStyle/>
          <a:p>
            <a:endParaRPr lang="en-US"/>
          </a:p>
        </p:txBody>
      </p:sp>
    </p:spTree>
    <p:extLst>
      <p:ext uri="{BB962C8B-B14F-4D97-AF65-F5344CB8AC3E}">
        <p14:creationId xmlns:p14="http://schemas.microsoft.com/office/powerpoint/2010/main" val="710439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r>
              <a:rPr lang="en-US"/>
              <a:t>Click to edit Master title style</a:t>
            </a:r>
          </a:p>
        </p:txBody>
      </p:sp>
      <p:sp>
        <p:nvSpPr>
          <p:cNvPr id="3" name="Text Placeholder 2"/>
          <p:cNvSpPr>
            <a:spLocks noGrp="1"/>
          </p:cNvSpPr>
          <p:nvPr>
            <p:ph type="body" sz="half" idx="1"/>
          </p:nvPr>
        </p:nvSpPr>
        <p:spPr>
          <a:xfrm>
            <a:off x="457200" y="1143000"/>
            <a:ext cx="4038600" cy="4983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4038600" cy="4983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55243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rady_logo_f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6370638"/>
            <a:ext cx="1676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ottersonColor_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2000" y="0"/>
            <a:ext cx="3922713"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1"/>
          <p:cNvSpPr txBox="1">
            <a:spLocks/>
          </p:cNvSpPr>
          <p:nvPr userDrawn="1"/>
        </p:nvSpPr>
        <p:spPr>
          <a:xfrm>
            <a:off x="3200400" y="6356350"/>
            <a:ext cx="3810000" cy="365125"/>
          </a:xfrm>
          <a:prstGeom prst="rect">
            <a:avLst/>
          </a:prstGeom>
        </p:spPr>
        <p:txBody>
          <a:bodyPr/>
          <a:lstStyle>
            <a:defPPr>
              <a:defRPr lang="en-US"/>
            </a:defPPr>
            <a:lvl1pPr algn="l" rtl="0" eaLnBrk="0" fontAlgn="base" hangingPunct="0">
              <a:spcBef>
                <a:spcPct val="0"/>
              </a:spcBef>
              <a:spcAft>
                <a:spcPct val="0"/>
              </a:spcAft>
              <a:defRPr sz="12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defRPr/>
            </a:pPr>
            <a:r>
              <a:rPr lang="en-US" altLang="en-US" dirty="0">
                <a:solidFill>
                  <a:srgbClr val="000000"/>
                </a:solidFill>
              </a:rPr>
              <a:t>© 2014 Tricia Bertram Gallant.  Used by permission.  Do not distribute or reproduce without permission </a:t>
            </a:r>
          </a:p>
        </p:txBody>
      </p:sp>
      <p:sp>
        <p:nvSpPr>
          <p:cNvPr id="44044" name="Rectangle 12"/>
          <p:cNvSpPr>
            <a:spLocks noGrp="1" noChangeArrowheads="1"/>
          </p:cNvSpPr>
          <p:nvPr>
            <p:ph type="ctrTitle"/>
          </p:nvPr>
        </p:nvSpPr>
        <p:spPr>
          <a:xfrm>
            <a:off x="3200400" y="1143000"/>
            <a:ext cx="4953000" cy="2667000"/>
          </a:xfrm>
        </p:spPr>
        <p:txBody>
          <a:bodyPr/>
          <a:lstStyle>
            <a:lvl1pPr>
              <a:defRPr sz="2800" b="1" i="0">
                <a:solidFill>
                  <a:srgbClr val="284794"/>
                </a:solidFill>
                <a:latin typeface="Calibri"/>
                <a:cs typeface="Calibri"/>
              </a:defRPr>
            </a:lvl1pPr>
          </a:lstStyle>
          <a:p>
            <a:r>
              <a:rPr lang="en-US" dirty="0"/>
              <a:t>Click to edit Master title style</a:t>
            </a:r>
          </a:p>
        </p:txBody>
      </p:sp>
      <p:sp>
        <p:nvSpPr>
          <p:cNvPr id="44045" name="Rectangle 13"/>
          <p:cNvSpPr>
            <a:spLocks noGrp="1" noChangeArrowheads="1"/>
          </p:cNvSpPr>
          <p:nvPr>
            <p:ph type="subTitle" idx="1"/>
          </p:nvPr>
        </p:nvSpPr>
        <p:spPr>
          <a:xfrm>
            <a:off x="3200400" y="4419600"/>
            <a:ext cx="5029200" cy="762000"/>
          </a:xfrm>
        </p:spPr>
        <p:txBody>
          <a:bodyPr/>
          <a:lstStyle>
            <a:lvl1pPr marL="0" indent="0">
              <a:buFontTx/>
              <a:buNone/>
              <a:defRPr sz="2000" b="0" i="0">
                <a:solidFill>
                  <a:srgbClr val="284794"/>
                </a:solidFill>
                <a:latin typeface="Calibri"/>
                <a:cs typeface="Calibri"/>
              </a:defRPr>
            </a:lvl1pPr>
          </a:lstStyle>
          <a:p>
            <a:r>
              <a:rPr lang="en-US" dirty="0"/>
              <a:t>Click to edit Master subtitle style</a:t>
            </a:r>
          </a:p>
        </p:txBody>
      </p:sp>
    </p:spTree>
    <p:extLst>
      <p:ext uri="{BB962C8B-B14F-4D97-AF65-F5344CB8AC3E}">
        <p14:creationId xmlns:p14="http://schemas.microsoft.com/office/powerpoint/2010/main" val="9968744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
          <p:cNvSpPr>
            <a:spLocks noGrp="1"/>
          </p:cNvSpPr>
          <p:nvPr>
            <p:ph type="ftr" sz="quarter" idx="10"/>
          </p:nvPr>
        </p:nvSpPr>
        <p:spPr/>
        <p:txBody>
          <a:bodyPr/>
          <a:lstStyle>
            <a:lvl1pPr algn="l">
              <a:defRPr/>
            </a:lvl1pPr>
          </a:lstStyle>
          <a:p>
            <a:pPr>
              <a:defRPr/>
            </a:pPr>
            <a:r>
              <a:rPr lang="en-US" altLang="en-US">
                <a:solidFill>
                  <a:srgbClr val="000000"/>
                </a:solidFill>
              </a:rPr>
              <a:t>© 2014 Tricia Bertram Gallant.  Used by permission.  Do not distribute or reproduce without permission </a:t>
            </a:r>
          </a:p>
        </p:txBody>
      </p:sp>
    </p:spTree>
    <p:extLst>
      <p:ext uri="{BB962C8B-B14F-4D97-AF65-F5344CB8AC3E}">
        <p14:creationId xmlns:p14="http://schemas.microsoft.com/office/powerpoint/2010/main" val="27304824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32339443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1143000"/>
            <a:ext cx="3695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1100" y="1143000"/>
            <a:ext cx="3695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30300690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40883847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12193459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20582928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37514973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18672321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42357359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381000"/>
            <a:ext cx="1885950" cy="5745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381000"/>
            <a:ext cx="5505450" cy="5745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
          <p:cNvSpPr>
            <a:spLocks noGrp="1"/>
          </p:cNvSpPr>
          <p:nvPr>
            <p:ph type="ftr" sz="quarter" idx="10"/>
          </p:nvPr>
        </p:nvSpPr>
        <p:spPr/>
        <p:txBody>
          <a:bodyPr/>
          <a:lstStyle>
            <a:lvl1pPr>
              <a:defRPr/>
            </a:lvl1pPr>
          </a:lstStyle>
          <a:p>
            <a:pPr>
              <a:defRPr/>
            </a:pPr>
            <a:r>
              <a:rPr lang="en-US" altLang="en-US">
                <a:solidFill>
                  <a:srgbClr val="000000"/>
                </a:solidFill>
              </a:rPr>
              <a:t>© 2014 Tricia Bertram Gallant.  Used by permission.  Do not distribute or reproduce without permission </a:t>
            </a:r>
            <a:endParaRPr lang="en-US" altLang="en-US" dirty="0">
              <a:solidFill>
                <a:srgbClr val="000000"/>
              </a:solidFill>
            </a:endParaRPr>
          </a:p>
        </p:txBody>
      </p:sp>
    </p:spTree>
    <p:extLst>
      <p:ext uri="{BB962C8B-B14F-4D97-AF65-F5344CB8AC3E}">
        <p14:creationId xmlns:p14="http://schemas.microsoft.com/office/powerpoint/2010/main" val="1801046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2.jpe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jpe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jpe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43000" y="381000"/>
            <a:ext cx="7543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1143000" y="1143000"/>
            <a:ext cx="75438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28" name="Picture 8" descr="rady_logo_full"/>
          <p:cNvPicPr>
            <a:picLocks noChangeAspect="1" noChangeArrowheads="1"/>
          </p:cNvPicPr>
          <p:nvPr/>
        </p:nvPicPr>
        <p:blipFill>
          <a:blip r:embed="rId16" cstate="print"/>
          <a:srcRect/>
          <a:stretch>
            <a:fillRect/>
          </a:stretch>
        </p:blipFill>
        <p:spPr bwMode="auto">
          <a:xfrm>
            <a:off x="7239000" y="6370638"/>
            <a:ext cx="1676400" cy="338137"/>
          </a:xfrm>
          <a:prstGeom prst="rect">
            <a:avLst/>
          </a:prstGeom>
          <a:noFill/>
          <a:ln w="9525">
            <a:noFill/>
            <a:miter lim="800000"/>
            <a:headEnd/>
            <a:tailEnd/>
          </a:ln>
        </p:spPr>
      </p:pic>
      <p:pic>
        <p:nvPicPr>
          <p:cNvPr id="1029" name="Picture 12" descr="otterson_side"/>
          <p:cNvPicPr>
            <a:picLocks noChangeAspect="1" noChangeArrowheads="1"/>
          </p:cNvPicPr>
          <p:nvPr/>
        </p:nvPicPr>
        <p:blipFill>
          <a:blip r:embed="rId17" cstate="print"/>
          <a:srcRect/>
          <a:stretch>
            <a:fillRect/>
          </a:stretch>
        </p:blipFill>
        <p:spPr bwMode="auto">
          <a:xfrm>
            <a:off x="-609600" y="-1588"/>
            <a:ext cx="1508125" cy="68595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6" r:id="rId1"/>
    <p:sldLayoutId id="2147483750" r:id="rId2"/>
    <p:sldLayoutId id="2147483737" r:id="rId3"/>
    <p:sldLayoutId id="2147483736" r:id="rId4"/>
    <p:sldLayoutId id="2147483738" r:id="rId5"/>
    <p:sldLayoutId id="2147483740" r:id="rId6"/>
    <p:sldLayoutId id="2147483752" r:id="rId7"/>
    <p:sldLayoutId id="2147483747" r:id="rId8"/>
    <p:sldLayoutId id="2147483748" r:id="rId9"/>
    <p:sldLayoutId id="2147483743" r:id="rId10"/>
    <p:sldLayoutId id="2147483741" r:id="rId11"/>
    <p:sldLayoutId id="2147483751" r:id="rId12"/>
    <p:sldLayoutId id="2147483749" r:id="rId13"/>
    <p:sldLayoutId id="2147483767" r:id="rId14"/>
  </p:sldLayoutIdLst>
  <p:hf hdr="0" ftr="0" dt="0"/>
  <p:txStyles>
    <p:titleStyle>
      <a:lvl1pPr algn="l" rtl="0" eaLnBrk="1" fontAlgn="base" hangingPunct="1">
        <a:spcBef>
          <a:spcPct val="0"/>
        </a:spcBef>
        <a:spcAft>
          <a:spcPct val="0"/>
        </a:spcAft>
        <a:defRPr sz="2400" b="1">
          <a:solidFill>
            <a:srgbClr val="284794"/>
          </a:solidFill>
          <a:latin typeface="Calibri"/>
          <a:ea typeface="ＭＳ Ｐゴシック" charset="-128"/>
          <a:cs typeface="Calibri"/>
        </a:defRPr>
      </a:lvl1pPr>
      <a:lvl2pPr algn="l" rtl="0" eaLnBrk="1" fontAlgn="base" hangingPunct="1">
        <a:spcBef>
          <a:spcPct val="0"/>
        </a:spcBef>
        <a:spcAft>
          <a:spcPct val="0"/>
        </a:spcAft>
        <a:defRPr sz="2400" b="1">
          <a:solidFill>
            <a:srgbClr val="284794"/>
          </a:solidFill>
          <a:latin typeface="Calibri" charset="0"/>
          <a:ea typeface="ＭＳ Ｐゴシック" charset="-128"/>
          <a:cs typeface="Calibri" charset="0"/>
        </a:defRPr>
      </a:lvl2pPr>
      <a:lvl3pPr algn="l" rtl="0" eaLnBrk="1" fontAlgn="base" hangingPunct="1">
        <a:spcBef>
          <a:spcPct val="0"/>
        </a:spcBef>
        <a:spcAft>
          <a:spcPct val="0"/>
        </a:spcAft>
        <a:defRPr sz="2400" b="1">
          <a:solidFill>
            <a:srgbClr val="284794"/>
          </a:solidFill>
          <a:latin typeface="Calibri" charset="0"/>
          <a:ea typeface="ＭＳ Ｐゴシック" charset="-128"/>
          <a:cs typeface="Calibri" charset="0"/>
        </a:defRPr>
      </a:lvl3pPr>
      <a:lvl4pPr algn="l" rtl="0" eaLnBrk="1" fontAlgn="base" hangingPunct="1">
        <a:spcBef>
          <a:spcPct val="0"/>
        </a:spcBef>
        <a:spcAft>
          <a:spcPct val="0"/>
        </a:spcAft>
        <a:defRPr sz="2400" b="1">
          <a:solidFill>
            <a:srgbClr val="284794"/>
          </a:solidFill>
          <a:latin typeface="Calibri" charset="0"/>
          <a:ea typeface="ＭＳ Ｐゴシック" charset="-128"/>
          <a:cs typeface="Calibri" charset="0"/>
        </a:defRPr>
      </a:lvl4pPr>
      <a:lvl5pPr algn="l" rtl="0" eaLnBrk="1" fontAlgn="base" hangingPunct="1">
        <a:spcBef>
          <a:spcPct val="0"/>
        </a:spcBef>
        <a:spcAft>
          <a:spcPct val="0"/>
        </a:spcAft>
        <a:defRPr sz="2400" b="1">
          <a:solidFill>
            <a:srgbClr val="284794"/>
          </a:solidFill>
          <a:latin typeface="Calibri" charset="0"/>
          <a:ea typeface="ＭＳ Ｐゴシック" charset="-128"/>
          <a:cs typeface="Calibri"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Calibri"/>
          <a:ea typeface="ＭＳ Ｐゴシック" charset="-128"/>
          <a:cs typeface="Calibri"/>
        </a:defRPr>
      </a:lvl1pPr>
      <a:lvl2pPr marL="742950" indent="-285750" algn="l" rtl="0" eaLnBrk="1" fontAlgn="base" hangingPunct="1">
        <a:spcBef>
          <a:spcPct val="20000"/>
        </a:spcBef>
        <a:spcAft>
          <a:spcPct val="0"/>
        </a:spcAft>
        <a:buChar char="–"/>
        <a:defRPr sz="2400">
          <a:solidFill>
            <a:schemeClr val="tx1"/>
          </a:solidFill>
          <a:latin typeface="Calibri"/>
          <a:ea typeface="ＭＳ Ｐゴシック" charset="-128"/>
          <a:cs typeface="Calibri"/>
        </a:defRPr>
      </a:lvl2pPr>
      <a:lvl3pPr marL="1143000" indent="-228600" algn="l" rtl="0" eaLnBrk="1" fontAlgn="base" hangingPunct="1">
        <a:spcBef>
          <a:spcPct val="20000"/>
        </a:spcBef>
        <a:spcAft>
          <a:spcPct val="0"/>
        </a:spcAft>
        <a:buChar char="•"/>
        <a:defRPr sz="2000">
          <a:solidFill>
            <a:schemeClr val="tx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chemeClr val="tx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600">
          <a:solidFill>
            <a:schemeClr val="tx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43000" y="381000"/>
            <a:ext cx="7543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143000" y="1143000"/>
            <a:ext cx="75438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8" descr="rady_logo_full"/>
          <p:cNvPicPr>
            <a:picLocks noChangeAspect="1" noChangeArrowheads="1"/>
          </p:cNvPicPr>
          <p:nvPr/>
        </p:nvPicPr>
        <p:blipFill>
          <a:blip r:embed="rId13" cstate="print"/>
          <a:srcRect/>
          <a:stretch>
            <a:fillRect/>
          </a:stretch>
        </p:blipFill>
        <p:spPr bwMode="auto">
          <a:xfrm>
            <a:off x="7239000" y="6370638"/>
            <a:ext cx="1676400" cy="338137"/>
          </a:xfrm>
          <a:prstGeom prst="rect">
            <a:avLst/>
          </a:prstGeom>
          <a:noFill/>
          <a:ln w="9525">
            <a:noFill/>
            <a:miter lim="800000"/>
            <a:headEnd/>
            <a:tailEnd/>
          </a:ln>
        </p:spPr>
      </p:pic>
      <p:pic>
        <p:nvPicPr>
          <p:cNvPr id="1029" name="Picture 12" descr="otterson_side"/>
          <p:cNvPicPr>
            <a:picLocks noChangeAspect="1" noChangeArrowheads="1"/>
          </p:cNvPicPr>
          <p:nvPr/>
        </p:nvPicPr>
        <p:blipFill>
          <a:blip r:embed="rId14" cstate="print"/>
          <a:srcRect/>
          <a:stretch>
            <a:fillRect/>
          </a:stretch>
        </p:blipFill>
        <p:spPr bwMode="auto">
          <a:xfrm>
            <a:off x="-609600" y="-1588"/>
            <a:ext cx="1508125" cy="6859588"/>
          </a:xfrm>
          <a:prstGeom prst="rect">
            <a:avLst/>
          </a:prstGeom>
          <a:noFill/>
          <a:ln w="9525">
            <a:noFill/>
            <a:miter lim="800000"/>
            <a:headEnd/>
            <a:tailEnd/>
          </a:ln>
        </p:spPr>
      </p:pic>
    </p:spTree>
    <p:extLst>
      <p:ext uri="{BB962C8B-B14F-4D97-AF65-F5344CB8AC3E}">
        <p14:creationId xmlns:p14="http://schemas.microsoft.com/office/powerpoint/2010/main" val="158236988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hf hdr="0" dt="0"/>
  <p:txStyles>
    <p:titleStyle>
      <a:lvl1pPr algn="l" rtl="0" eaLnBrk="0" fontAlgn="base" hangingPunct="0">
        <a:spcBef>
          <a:spcPct val="0"/>
        </a:spcBef>
        <a:spcAft>
          <a:spcPct val="0"/>
        </a:spcAft>
        <a:defRPr sz="2400" b="1">
          <a:solidFill>
            <a:srgbClr val="284794"/>
          </a:solidFill>
          <a:latin typeface="Calibri"/>
          <a:ea typeface="ＭＳ Ｐゴシック" charset="-128"/>
          <a:cs typeface="Calibri"/>
        </a:defRPr>
      </a:lvl1pPr>
      <a:lvl2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2pPr>
      <a:lvl3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3pPr>
      <a:lvl4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4pPr>
      <a:lvl5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Calibri"/>
          <a:ea typeface="ＭＳ Ｐゴシック" charset="-128"/>
          <a:cs typeface="Calibri"/>
        </a:defRPr>
      </a:lvl1pPr>
      <a:lvl2pPr marL="742950" indent="-285750" algn="l" rtl="0" eaLnBrk="0" fontAlgn="base" hangingPunct="0">
        <a:spcBef>
          <a:spcPct val="20000"/>
        </a:spcBef>
        <a:spcAft>
          <a:spcPct val="0"/>
        </a:spcAft>
        <a:buChar char="–"/>
        <a:defRPr sz="2600">
          <a:solidFill>
            <a:schemeClr val="tx1"/>
          </a:solidFill>
          <a:latin typeface="Calibri"/>
          <a:ea typeface="ＭＳ Ｐゴシック" charset="-128"/>
          <a:cs typeface="Calibri"/>
        </a:defRPr>
      </a:lvl2pPr>
      <a:lvl3pPr marL="1143000" indent="-228600" algn="l" rtl="0" eaLnBrk="0" fontAlgn="base" hangingPunct="0">
        <a:spcBef>
          <a:spcPct val="20000"/>
        </a:spcBef>
        <a:spcAft>
          <a:spcPct val="0"/>
        </a:spcAft>
        <a:buChar char="•"/>
        <a:defRPr sz="2200">
          <a:solidFill>
            <a:schemeClr val="tx1"/>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chemeClr val="tx1"/>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a:solidFill>
            <a:schemeClr val="tx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8955A6-9E1E-4321-B404-769A63CCDFDC}" type="datetimeFigureOut">
              <a:rPr lang="en-US" smtClean="0"/>
              <a:t>11/17/2018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47F59-A48D-43BF-815B-2C8F99ED7E34}" type="slidenum">
              <a:rPr lang="en-US" smtClean="0"/>
              <a:t>‹#›</a:t>
            </a:fld>
            <a:endParaRPr lang="en-US"/>
          </a:p>
        </p:txBody>
      </p:sp>
    </p:spTree>
    <p:extLst>
      <p:ext uri="{BB962C8B-B14F-4D97-AF65-F5344CB8AC3E}">
        <p14:creationId xmlns:p14="http://schemas.microsoft.com/office/powerpoint/2010/main" val="350066026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43000" y="381000"/>
            <a:ext cx="7543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143000" y="1143000"/>
            <a:ext cx="75438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8" descr="rady_logo_full"/>
          <p:cNvPicPr>
            <a:picLocks noChangeAspect="1" noChangeArrowheads="1"/>
          </p:cNvPicPr>
          <p:nvPr/>
        </p:nvPicPr>
        <p:blipFill>
          <a:blip r:embed="rId15" cstate="print"/>
          <a:srcRect/>
          <a:stretch>
            <a:fillRect/>
          </a:stretch>
        </p:blipFill>
        <p:spPr bwMode="auto">
          <a:xfrm>
            <a:off x="7239000" y="6370638"/>
            <a:ext cx="1676400" cy="338137"/>
          </a:xfrm>
          <a:prstGeom prst="rect">
            <a:avLst/>
          </a:prstGeom>
          <a:noFill/>
          <a:ln w="9525">
            <a:noFill/>
            <a:miter lim="800000"/>
            <a:headEnd/>
            <a:tailEnd/>
          </a:ln>
        </p:spPr>
      </p:pic>
      <p:pic>
        <p:nvPicPr>
          <p:cNvPr id="1029" name="Picture 12" descr="otterson_side"/>
          <p:cNvPicPr>
            <a:picLocks noChangeAspect="1" noChangeArrowheads="1"/>
          </p:cNvPicPr>
          <p:nvPr/>
        </p:nvPicPr>
        <p:blipFill>
          <a:blip r:embed="rId16" cstate="print"/>
          <a:srcRect/>
          <a:stretch>
            <a:fillRect/>
          </a:stretch>
        </p:blipFill>
        <p:spPr bwMode="auto">
          <a:xfrm>
            <a:off x="-609600" y="-1588"/>
            <a:ext cx="1508125" cy="6859588"/>
          </a:xfrm>
          <a:prstGeom prst="rect">
            <a:avLst/>
          </a:prstGeom>
          <a:noFill/>
          <a:ln w="9525">
            <a:noFill/>
            <a:miter lim="800000"/>
            <a:headEnd/>
            <a:tailEnd/>
          </a:ln>
        </p:spPr>
      </p:pic>
    </p:spTree>
    <p:extLst>
      <p:ext uri="{BB962C8B-B14F-4D97-AF65-F5344CB8AC3E}">
        <p14:creationId xmlns:p14="http://schemas.microsoft.com/office/powerpoint/2010/main" val="302458128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Lst>
  <p:txStyles>
    <p:titleStyle>
      <a:lvl1pPr algn="l" rtl="0" eaLnBrk="0" fontAlgn="base" hangingPunct="0">
        <a:spcBef>
          <a:spcPct val="0"/>
        </a:spcBef>
        <a:spcAft>
          <a:spcPct val="0"/>
        </a:spcAft>
        <a:defRPr sz="2400" b="1">
          <a:solidFill>
            <a:srgbClr val="284794"/>
          </a:solidFill>
          <a:latin typeface="Calibri"/>
          <a:ea typeface="ＭＳ Ｐゴシック" charset="-128"/>
          <a:cs typeface="Calibri"/>
        </a:defRPr>
      </a:lvl1pPr>
      <a:lvl2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2pPr>
      <a:lvl3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3pPr>
      <a:lvl4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4pPr>
      <a:lvl5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Calibri"/>
          <a:ea typeface="ＭＳ Ｐゴシック" charset="-128"/>
          <a:cs typeface="Calibri"/>
        </a:defRPr>
      </a:lvl1pPr>
      <a:lvl2pPr marL="742950" indent="-285750" algn="l" rtl="0" eaLnBrk="0" fontAlgn="base" hangingPunct="0">
        <a:spcBef>
          <a:spcPct val="20000"/>
        </a:spcBef>
        <a:spcAft>
          <a:spcPct val="0"/>
        </a:spcAft>
        <a:buChar char="–"/>
        <a:defRPr sz="2600">
          <a:solidFill>
            <a:schemeClr val="tx1"/>
          </a:solidFill>
          <a:latin typeface="Calibri"/>
          <a:ea typeface="ＭＳ Ｐゴシック" charset="-128"/>
          <a:cs typeface="Calibri"/>
        </a:defRPr>
      </a:lvl2pPr>
      <a:lvl3pPr marL="1143000" indent="-228600" algn="l" rtl="0" eaLnBrk="0" fontAlgn="base" hangingPunct="0">
        <a:spcBef>
          <a:spcPct val="20000"/>
        </a:spcBef>
        <a:spcAft>
          <a:spcPct val="0"/>
        </a:spcAft>
        <a:buChar char="•"/>
        <a:defRPr sz="2200">
          <a:solidFill>
            <a:schemeClr val="tx1"/>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chemeClr val="tx1"/>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a:solidFill>
            <a:schemeClr val="tx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8955A6-9E1E-4321-B404-769A63CCDFDC}" type="datetimeFigureOut">
              <a:rPr lang="en-US" smtClean="0">
                <a:solidFill>
                  <a:prstClr val="black">
                    <a:tint val="75000"/>
                  </a:prstClr>
                </a:solidFill>
              </a:rPr>
              <a:pPr/>
              <a:t>11/17/2018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47F59-A48D-43BF-815B-2C8F99ED7E3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842988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43000" y="381000"/>
            <a:ext cx="7543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1143000" y="1143000"/>
            <a:ext cx="7543800" cy="49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8" descr="rady_logo_full"/>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39000" y="6370638"/>
            <a:ext cx="1676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2" descr="otterson_side"/>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09600" y="-1588"/>
            <a:ext cx="15081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1"/>
          <p:cNvSpPr>
            <a:spLocks noGrp="1"/>
          </p:cNvSpPr>
          <p:nvPr>
            <p:ph type="ftr" sz="quarter" idx="3"/>
          </p:nvPr>
        </p:nvSpPr>
        <p:spPr>
          <a:xfrm>
            <a:off x="1143000" y="6356350"/>
            <a:ext cx="3810000" cy="365125"/>
          </a:xfrm>
          <a:prstGeom prst="rect">
            <a:avLst/>
          </a:prstGeom>
        </p:spPr>
        <p:txBody>
          <a:bodyPr/>
          <a:lstStyle>
            <a:lvl1pPr algn="l">
              <a:defRPr sz="1200"/>
            </a:lvl1pPr>
          </a:lstStyle>
          <a:p>
            <a:pPr>
              <a:defRPr/>
            </a:pPr>
            <a:r>
              <a:rPr lang="en-US" altLang="en-US">
                <a:solidFill>
                  <a:srgbClr val="000000"/>
                </a:solidFill>
                <a:latin typeface="Arial" pitchFamily="34" charset="0"/>
                <a:ea typeface="ＭＳ Ｐゴシック" pitchFamily="34" charset="-128"/>
              </a:rPr>
              <a:t>© 2014 Tricia Bertram Gallant.  Used by permission.  Do not distribute or reproduce without permission </a:t>
            </a:r>
            <a:endParaRPr lang="en-US" altLang="en-US"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417279604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l" rtl="0" eaLnBrk="0" fontAlgn="base" hangingPunct="0">
        <a:spcBef>
          <a:spcPct val="0"/>
        </a:spcBef>
        <a:spcAft>
          <a:spcPct val="0"/>
        </a:spcAft>
        <a:defRPr sz="2400" b="1">
          <a:solidFill>
            <a:srgbClr val="284794"/>
          </a:solidFill>
          <a:latin typeface="Calibri"/>
          <a:ea typeface="ＭＳ Ｐゴシック" charset="-128"/>
          <a:cs typeface="Calibri"/>
        </a:defRPr>
      </a:lvl1pPr>
      <a:lvl2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2pPr>
      <a:lvl3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3pPr>
      <a:lvl4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4pPr>
      <a:lvl5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5pPr>
      <a:lvl6pPr marL="457200" algn="l" rtl="0" fontAlgn="base">
        <a:spcBef>
          <a:spcPct val="0"/>
        </a:spcBef>
        <a:spcAft>
          <a:spcPct val="0"/>
        </a:spcAft>
        <a:defRPr sz="2400" b="1">
          <a:solidFill>
            <a:schemeClr val="bg2"/>
          </a:solidFill>
          <a:latin typeface="Arial" charset="0"/>
        </a:defRPr>
      </a:lvl6pPr>
      <a:lvl7pPr marL="914400" algn="l" rtl="0" fontAlgn="base">
        <a:spcBef>
          <a:spcPct val="0"/>
        </a:spcBef>
        <a:spcAft>
          <a:spcPct val="0"/>
        </a:spcAft>
        <a:defRPr sz="2400" b="1">
          <a:solidFill>
            <a:schemeClr val="bg2"/>
          </a:solidFill>
          <a:latin typeface="Arial" charset="0"/>
        </a:defRPr>
      </a:lvl7pPr>
      <a:lvl8pPr marL="1371600" algn="l" rtl="0" fontAlgn="base">
        <a:spcBef>
          <a:spcPct val="0"/>
        </a:spcBef>
        <a:spcAft>
          <a:spcPct val="0"/>
        </a:spcAft>
        <a:defRPr sz="2400" b="1">
          <a:solidFill>
            <a:schemeClr val="bg2"/>
          </a:solidFill>
          <a:latin typeface="Arial" charset="0"/>
        </a:defRPr>
      </a:lvl8pPr>
      <a:lvl9pPr marL="1828800" algn="l" rtl="0" fontAlgn="base">
        <a:spcBef>
          <a:spcPct val="0"/>
        </a:spcBef>
        <a:spcAft>
          <a:spcPct val="0"/>
        </a:spcAft>
        <a:defRPr sz="2400" b="1">
          <a:solidFill>
            <a:schemeClr val="bg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Calibri"/>
          <a:ea typeface="ＭＳ Ｐゴシック" charset="-128"/>
          <a:cs typeface="Calibri"/>
        </a:defRPr>
      </a:lvl1pPr>
      <a:lvl2pPr marL="742950" indent="-285750" algn="l" rtl="0" eaLnBrk="0" fontAlgn="base" hangingPunct="0">
        <a:spcBef>
          <a:spcPct val="20000"/>
        </a:spcBef>
        <a:spcAft>
          <a:spcPct val="0"/>
        </a:spcAft>
        <a:buChar char="–"/>
        <a:defRPr sz="2600">
          <a:solidFill>
            <a:schemeClr val="tx1"/>
          </a:solidFill>
          <a:latin typeface="Calibri"/>
          <a:ea typeface="ＭＳ Ｐゴシック" charset="-128"/>
          <a:cs typeface="Calibri"/>
        </a:defRPr>
      </a:lvl2pPr>
      <a:lvl3pPr marL="1143000" indent="-228600" algn="l" rtl="0" eaLnBrk="0" fontAlgn="base" hangingPunct="0">
        <a:spcBef>
          <a:spcPct val="20000"/>
        </a:spcBef>
        <a:spcAft>
          <a:spcPct val="0"/>
        </a:spcAft>
        <a:buChar char="•"/>
        <a:defRPr sz="2200">
          <a:solidFill>
            <a:schemeClr val="tx1"/>
          </a:solidFill>
          <a:latin typeface="Calibri"/>
          <a:ea typeface="ＭＳ Ｐゴシック" charset="-128"/>
          <a:cs typeface="Calibri"/>
        </a:defRPr>
      </a:lvl3pPr>
      <a:lvl4pPr marL="1600200" indent="-228600" algn="l" rtl="0" eaLnBrk="0" fontAlgn="base" hangingPunct="0">
        <a:spcBef>
          <a:spcPct val="20000"/>
        </a:spcBef>
        <a:spcAft>
          <a:spcPct val="0"/>
        </a:spcAft>
        <a:buChar char="–"/>
        <a:defRPr sz="2000">
          <a:solidFill>
            <a:schemeClr val="tx1"/>
          </a:solidFill>
          <a:latin typeface="Calibri"/>
          <a:ea typeface="ＭＳ Ｐゴシック" charset="-128"/>
          <a:cs typeface="Calibri"/>
        </a:defRPr>
      </a:lvl4pPr>
      <a:lvl5pPr marL="2057400" indent="-228600" algn="l" rtl="0" eaLnBrk="0" fontAlgn="base" hangingPunct="0">
        <a:spcBef>
          <a:spcPct val="20000"/>
        </a:spcBef>
        <a:spcAft>
          <a:spcPct val="0"/>
        </a:spcAft>
        <a:buChar char="»"/>
        <a:defRPr>
          <a:solidFill>
            <a:schemeClr val="tx1"/>
          </a:solidFill>
          <a:latin typeface="Calibri"/>
          <a:ea typeface="ＭＳ Ｐゴシック" charset="-128"/>
          <a:cs typeface="Calibri"/>
        </a:defRPr>
      </a:lvl5pPr>
      <a:lvl6pPr marL="2514600" indent="-228600" algn="l" rtl="0" fontAlgn="base">
        <a:spcBef>
          <a:spcPct val="20000"/>
        </a:spcBef>
        <a:spcAft>
          <a:spcPct val="0"/>
        </a:spcAft>
        <a:buChar char="»"/>
        <a:defRPr>
          <a:solidFill>
            <a:schemeClr val="tx1"/>
          </a:solidFill>
          <a:latin typeface="+mn-lt"/>
          <a:ea typeface="ＭＳ Ｐゴシック" charset="-128"/>
        </a:defRPr>
      </a:lvl6pPr>
      <a:lvl7pPr marL="2971800" indent="-228600" algn="l" rtl="0" fontAlgn="base">
        <a:spcBef>
          <a:spcPct val="20000"/>
        </a:spcBef>
        <a:spcAft>
          <a:spcPct val="0"/>
        </a:spcAft>
        <a:buChar char="»"/>
        <a:defRPr>
          <a:solidFill>
            <a:schemeClr val="tx1"/>
          </a:solidFill>
          <a:latin typeface="+mn-lt"/>
          <a:ea typeface="ＭＳ Ｐゴシック" charset="-128"/>
        </a:defRPr>
      </a:lvl7pPr>
      <a:lvl8pPr marL="3429000" indent="-228600" algn="l" rtl="0" fontAlgn="base">
        <a:spcBef>
          <a:spcPct val="20000"/>
        </a:spcBef>
        <a:spcAft>
          <a:spcPct val="0"/>
        </a:spcAft>
        <a:buChar char="»"/>
        <a:defRPr>
          <a:solidFill>
            <a:schemeClr val="tx1"/>
          </a:solidFill>
          <a:latin typeface="+mn-lt"/>
          <a:ea typeface="ＭＳ Ｐゴシック" charset="-128"/>
        </a:defRPr>
      </a:lvl8pPr>
      <a:lvl9pPr marL="3886200" indent="-228600" algn="l" rtl="0" fontAlgn="base">
        <a:spcBef>
          <a:spcPct val="20000"/>
        </a:spcBef>
        <a:spcAft>
          <a:spcPct val="0"/>
        </a:spcAft>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feature=player_embedded&amp;v=GKaCqd6UDG4" TargetMode="External"/><Relationship Id="rId2" Type="http://schemas.openxmlformats.org/officeDocument/2006/relationships/notesSlide" Target="../notesSlides/notesSlide24.xml"/><Relationship Id="rId1" Type="http://schemas.openxmlformats.org/officeDocument/2006/relationships/slideLayout" Target="../slideLayouts/slideLayout31.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hyperlink" Target="http://www.ted.com/talks/dan_ariely_on_our_buggy_moral_code/transcript?language=en" TargetMode="External"/><Relationship Id="rId2" Type="http://schemas.openxmlformats.org/officeDocument/2006/relationships/notesSlide" Target="../notesSlides/notesSlide26.xml"/><Relationship Id="rId1" Type="http://schemas.openxmlformats.org/officeDocument/2006/relationships/slideLayout" Target="../slideLayouts/slideLayout31.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7.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2" Type="http://schemas.openxmlformats.org/officeDocument/2006/relationships/hyperlink" Target="mailto:cmoran@ucsd.edu" TargetMode="Externa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Agenda</a:t>
            </a:r>
          </a:p>
        </p:txBody>
      </p:sp>
      <p:grpSp>
        <p:nvGrpSpPr>
          <p:cNvPr id="23" name="Group 22"/>
          <p:cNvGrpSpPr/>
          <p:nvPr/>
        </p:nvGrpSpPr>
        <p:grpSpPr>
          <a:xfrm>
            <a:off x="1295400" y="1600200"/>
            <a:ext cx="6553200" cy="533400"/>
            <a:chOff x="1219200" y="1600200"/>
            <a:chExt cx="6553200" cy="609600"/>
          </a:xfrm>
          <a:effectLst>
            <a:outerShdw blurRad="50800" dist="38100" dir="2700000" algn="tl" rotWithShape="0">
              <a:prstClr val="black">
                <a:alpha val="40000"/>
              </a:prstClr>
            </a:outerShdw>
          </a:effectLst>
        </p:grpSpPr>
        <p:sp>
          <p:nvSpPr>
            <p:cNvPr id="12" name="Rounded Rectangle 11"/>
            <p:cNvSpPr/>
            <p:nvPr/>
          </p:nvSpPr>
          <p:spPr>
            <a:xfrm>
              <a:off x="1219200" y="1600200"/>
              <a:ext cx="6553200" cy="609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52600" y="1676400"/>
              <a:ext cx="59436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Review Quiz 1 </a:t>
              </a:r>
            </a:p>
          </p:txBody>
        </p:sp>
        <p:sp>
          <p:nvSpPr>
            <p:cNvPr id="14" name="Oval 13"/>
            <p:cNvSpPr/>
            <p:nvPr/>
          </p:nvSpPr>
          <p:spPr>
            <a:xfrm>
              <a:off x="1447800" y="1828800"/>
              <a:ext cx="155448"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1295400" y="2209800"/>
            <a:ext cx="6553200" cy="533400"/>
            <a:chOff x="1219200" y="1600200"/>
            <a:chExt cx="6553200" cy="609600"/>
          </a:xfrm>
          <a:effectLst>
            <a:outerShdw blurRad="50800" dist="38100" dir="2700000" algn="tl" rotWithShape="0">
              <a:prstClr val="black">
                <a:alpha val="40000"/>
              </a:prstClr>
            </a:outerShdw>
          </a:effectLst>
        </p:grpSpPr>
        <p:sp>
          <p:nvSpPr>
            <p:cNvPr id="29" name="Rounded Rectangle 28"/>
            <p:cNvSpPr/>
            <p:nvPr/>
          </p:nvSpPr>
          <p:spPr>
            <a:xfrm>
              <a:off x="1219200" y="1600200"/>
              <a:ext cx="6553200" cy="609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752600" y="1676400"/>
              <a:ext cx="59436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Business Ethics </a:t>
              </a:r>
            </a:p>
          </p:txBody>
        </p:sp>
        <p:sp>
          <p:nvSpPr>
            <p:cNvPr id="31" name="Oval 30"/>
            <p:cNvSpPr/>
            <p:nvPr/>
          </p:nvSpPr>
          <p:spPr>
            <a:xfrm>
              <a:off x="1447800" y="1828800"/>
              <a:ext cx="155448"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1295400" y="3476852"/>
            <a:ext cx="6553200" cy="533400"/>
            <a:chOff x="1219200" y="1600200"/>
            <a:chExt cx="6553200" cy="609600"/>
          </a:xfrm>
          <a:effectLst>
            <a:outerShdw blurRad="50800" dist="38100" dir="2700000" algn="tl" rotWithShape="0">
              <a:prstClr val="black">
                <a:alpha val="40000"/>
              </a:prstClr>
            </a:outerShdw>
          </a:effectLst>
        </p:grpSpPr>
        <p:sp>
          <p:nvSpPr>
            <p:cNvPr id="33" name="Rounded Rectangle 32"/>
            <p:cNvSpPr/>
            <p:nvPr/>
          </p:nvSpPr>
          <p:spPr>
            <a:xfrm>
              <a:off x="1219200" y="1600200"/>
              <a:ext cx="6553200" cy="609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752600" y="1676400"/>
              <a:ext cx="59436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kern="0" dirty="0">
                  <a:solidFill>
                    <a:schemeClr val="bg1"/>
                  </a:solidFill>
                </a:rPr>
                <a:t>Behavioral Ethics </a:t>
              </a:r>
              <a:endParaRPr lang="en-US" dirty="0">
                <a:solidFill>
                  <a:schemeClr val="bg1"/>
                </a:solidFill>
              </a:endParaRPr>
            </a:p>
          </p:txBody>
        </p:sp>
        <p:sp>
          <p:nvSpPr>
            <p:cNvPr id="35" name="Oval 34"/>
            <p:cNvSpPr/>
            <p:nvPr/>
          </p:nvSpPr>
          <p:spPr>
            <a:xfrm>
              <a:off x="1447800" y="1828800"/>
              <a:ext cx="155448"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1295400" y="4110378"/>
            <a:ext cx="6553200" cy="533400"/>
            <a:chOff x="1219200" y="1600200"/>
            <a:chExt cx="6553200" cy="609600"/>
          </a:xfrm>
          <a:effectLst>
            <a:outerShdw blurRad="50800" dist="38100" dir="2700000" algn="tl" rotWithShape="0">
              <a:prstClr val="black">
                <a:alpha val="40000"/>
              </a:prstClr>
            </a:outerShdw>
          </a:effectLst>
        </p:grpSpPr>
        <p:sp>
          <p:nvSpPr>
            <p:cNvPr id="41" name="Rounded Rectangle 40"/>
            <p:cNvSpPr/>
            <p:nvPr/>
          </p:nvSpPr>
          <p:spPr>
            <a:xfrm>
              <a:off x="1219200" y="1600200"/>
              <a:ext cx="6553200" cy="609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1752600" y="1676400"/>
              <a:ext cx="59436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Before Next Class</a:t>
              </a:r>
            </a:p>
          </p:txBody>
        </p:sp>
        <p:sp>
          <p:nvSpPr>
            <p:cNvPr id="43" name="Oval 42"/>
            <p:cNvSpPr/>
            <p:nvPr/>
          </p:nvSpPr>
          <p:spPr>
            <a:xfrm>
              <a:off x="1447800" y="1828800"/>
              <a:ext cx="155448"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1295400" y="2843326"/>
            <a:ext cx="6553200" cy="533400"/>
            <a:chOff x="1219200" y="1600200"/>
            <a:chExt cx="6553200" cy="609600"/>
          </a:xfrm>
          <a:effectLst>
            <a:outerShdw blurRad="50800" dist="38100" dir="2700000" algn="tl" rotWithShape="0">
              <a:prstClr val="black">
                <a:alpha val="40000"/>
              </a:prstClr>
            </a:outerShdw>
          </a:effectLst>
        </p:grpSpPr>
        <p:sp>
          <p:nvSpPr>
            <p:cNvPr id="25" name="Rounded Rectangle 24"/>
            <p:cNvSpPr/>
            <p:nvPr/>
          </p:nvSpPr>
          <p:spPr>
            <a:xfrm>
              <a:off x="1219200" y="1600200"/>
              <a:ext cx="6553200" cy="609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52600" y="1676400"/>
              <a:ext cx="59436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Ethical Dilemmas </a:t>
              </a:r>
            </a:p>
          </p:txBody>
        </p:sp>
        <p:sp>
          <p:nvSpPr>
            <p:cNvPr id="27" name="Oval 26"/>
            <p:cNvSpPr/>
            <p:nvPr/>
          </p:nvSpPr>
          <p:spPr>
            <a:xfrm>
              <a:off x="1447800" y="1828800"/>
              <a:ext cx="155448"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0023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602" name="Rectangle 2"/>
          <p:cNvSpPr>
            <a:spLocks noGrp="1" noChangeArrowheads="1"/>
          </p:cNvSpPr>
          <p:nvPr>
            <p:ph type="title"/>
          </p:nvPr>
        </p:nvSpPr>
        <p:spPr/>
        <p:txBody>
          <a:bodyPr vert="horz" lIns="91440" tIns="45720" rIns="91440" bIns="45720" rtlCol="0" anchor="ctr">
            <a:normAutofit/>
          </a:bodyPr>
          <a:lstStyle/>
          <a:p>
            <a:pPr algn="l"/>
            <a:r>
              <a:rPr lang="en-US" sz="2800" dirty="0">
                <a:solidFill>
                  <a:schemeClr val="bg1"/>
                </a:solidFill>
              </a:rPr>
              <a:t>Key Concepts </a:t>
            </a:r>
          </a:p>
        </p:txBody>
      </p:sp>
      <p:sp>
        <p:nvSpPr>
          <p:cNvPr id="25603" name="Rectangle 3"/>
          <p:cNvSpPr>
            <a:spLocks noGrp="1" noChangeArrowheads="1"/>
          </p:cNvSpPr>
          <p:nvPr>
            <p:ph idx="1"/>
          </p:nvPr>
        </p:nvSpPr>
        <p:spPr/>
        <p:txBody>
          <a:bodyPr>
            <a:normAutofit lnSpcReduction="10000"/>
          </a:bodyPr>
          <a:lstStyle/>
          <a:p>
            <a:r>
              <a:rPr lang="en-US" sz="2800" dirty="0">
                <a:solidFill>
                  <a:schemeClr val="bg1">
                    <a:lumMod val="65000"/>
                  </a:schemeClr>
                </a:solidFill>
              </a:rPr>
              <a:t>Ethical Dilemma</a:t>
            </a:r>
          </a:p>
          <a:p>
            <a:r>
              <a:rPr lang="en-US" sz="2800" dirty="0">
                <a:solidFill>
                  <a:schemeClr val="bg1"/>
                </a:solidFill>
                <a:latin typeface="Calibri" panose="020F0502020204030204" pitchFamily="34" charset="0"/>
              </a:rPr>
              <a:t>Business Case</a:t>
            </a:r>
          </a:p>
          <a:p>
            <a:r>
              <a:rPr lang="en-US" sz="2800" dirty="0">
                <a:solidFill>
                  <a:schemeClr val="bg1"/>
                </a:solidFill>
                <a:latin typeface="Calibri" panose="020F0502020204030204" pitchFamily="34" charset="0"/>
              </a:rPr>
              <a:t>Business Model</a:t>
            </a:r>
          </a:p>
          <a:p>
            <a:r>
              <a:rPr lang="en-US" sz="2800" dirty="0">
                <a:solidFill>
                  <a:schemeClr val="bg1"/>
                </a:solidFill>
                <a:latin typeface="Calibri" panose="020F0502020204030204" pitchFamily="34" charset="0"/>
              </a:rPr>
              <a:t>Competitive Advantage</a:t>
            </a:r>
          </a:p>
          <a:p>
            <a:r>
              <a:rPr lang="en-US" sz="2800" dirty="0">
                <a:solidFill>
                  <a:schemeClr val="bg1"/>
                </a:solidFill>
                <a:latin typeface="Calibri" panose="020F0502020204030204" pitchFamily="34" charset="0"/>
              </a:rPr>
              <a:t>Stakeholder</a:t>
            </a:r>
          </a:p>
          <a:p>
            <a:r>
              <a:rPr lang="en-US" sz="2800" dirty="0">
                <a:solidFill>
                  <a:schemeClr val="bg1"/>
                </a:solidFill>
                <a:latin typeface="Calibri" panose="020F0502020204030204" pitchFamily="34" charset="0"/>
              </a:rPr>
              <a:t>Shareholder</a:t>
            </a:r>
          </a:p>
          <a:p>
            <a:r>
              <a:rPr lang="en-US" sz="2800" dirty="0">
                <a:solidFill>
                  <a:schemeClr val="bg1"/>
                </a:solidFill>
                <a:latin typeface="Calibri" panose="020F0502020204030204" pitchFamily="34" charset="0"/>
              </a:rPr>
              <a:t>Stakeholder Theory</a:t>
            </a:r>
          </a:p>
          <a:p>
            <a:r>
              <a:rPr lang="en-US" sz="2800" dirty="0">
                <a:solidFill>
                  <a:schemeClr val="bg1"/>
                </a:solidFill>
                <a:latin typeface="Calibri" panose="020F0502020204030204" pitchFamily="34" charset="0"/>
              </a:rPr>
              <a:t>Globalization</a:t>
            </a:r>
          </a:p>
          <a:p>
            <a:r>
              <a:rPr lang="en-US" sz="2800" dirty="0">
                <a:solidFill>
                  <a:schemeClr val="bg1"/>
                </a:solidFill>
                <a:latin typeface="Calibri" panose="020F0502020204030204" pitchFamily="34" charset="0"/>
              </a:rPr>
              <a:t>Corporate Social Responsibility (CSR) / Sustainability</a:t>
            </a:r>
          </a:p>
        </p:txBody>
      </p:sp>
      <p:sp>
        <p:nvSpPr>
          <p:cNvPr id="6" name="Rectangle 5"/>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3345167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010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p:cNvSpPr txBox="1">
            <a:spLocks/>
          </p:cNvSpPr>
          <p:nvPr/>
        </p:nvSpPr>
        <p:spPr bwMode="auto">
          <a:xfrm>
            <a:off x="1143000" y="2362200"/>
            <a:ext cx="7772400" cy="136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cap="all">
                <a:solidFill>
                  <a:srgbClr val="284794"/>
                </a:solidFill>
                <a:latin typeface="Calibri"/>
                <a:ea typeface="ＭＳ Ｐゴシック" charset="-128"/>
                <a:cs typeface="Calibri"/>
              </a:defRPr>
            </a:lvl1pPr>
            <a:lvl2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2pPr>
            <a:lvl3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3pPr>
            <a:lvl4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4pPr>
            <a:lvl5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a:lstStyle>
          <a:p>
            <a:r>
              <a:rPr lang="en-US" b="0" dirty="0">
                <a:solidFill>
                  <a:schemeClr val="tx2">
                    <a:lumMod val="75000"/>
                  </a:schemeClr>
                </a:solidFill>
              </a:rPr>
              <a:t>ETHICAL DILEMMA</a:t>
            </a:r>
          </a:p>
          <a:p>
            <a:endParaRPr lang="en-US" sz="3200" kern="0" dirty="0">
              <a:solidFill>
                <a:schemeClr val="tx2">
                  <a:lumMod val="75000"/>
                </a:schemeClr>
              </a:solidFill>
            </a:endParaRPr>
          </a:p>
        </p:txBody>
      </p:sp>
    </p:spTree>
    <p:extLst>
      <p:ext uri="{BB962C8B-B14F-4D97-AF65-F5344CB8AC3E}">
        <p14:creationId xmlns:p14="http://schemas.microsoft.com/office/powerpoint/2010/main" val="910960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9D47F59-A48D-43BF-815B-2C8F99ED7E34}" type="slidenum">
              <a:rPr lang="en-US" smtClean="0"/>
              <a:t>4</a:t>
            </a:fld>
            <a:endParaRPr lang="en-US"/>
          </a:p>
        </p:txBody>
      </p:sp>
      <p:pic>
        <p:nvPicPr>
          <p:cNvPr id="4" name="Picture 2" descr="core-valu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43000"/>
            <a:ext cx="9144000" cy="461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50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9D47F59-A48D-43BF-815B-2C8F99ED7E34}" type="slidenum">
              <a:rPr lang="en-US" smtClean="0"/>
              <a:t>5</a:t>
            </a:fld>
            <a:endParaRPr lang="en-US"/>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418" r="9921"/>
          <a:stretch/>
        </p:blipFill>
        <p:spPr bwMode="auto">
          <a:xfrm>
            <a:off x="-261258" y="0"/>
            <a:ext cx="982617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1705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274638"/>
            <a:ext cx="8229600" cy="1143000"/>
          </a:xfrm>
        </p:spPr>
        <p:txBody>
          <a:bodyPr>
            <a:normAutofit/>
          </a:bodyPr>
          <a:lstStyle/>
          <a:p>
            <a:pPr algn="l"/>
            <a:r>
              <a:rPr lang="en-US" sz="2800" dirty="0">
                <a:solidFill>
                  <a:srgbClr val="D73529"/>
                </a:solidFill>
              </a:rPr>
              <a:t>Ethical Dilemma </a:t>
            </a:r>
          </a:p>
        </p:txBody>
      </p:sp>
      <p:sp>
        <p:nvSpPr>
          <p:cNvPr id="3" name="Rectangle 2"/>
          <p:cNvSpPr/>
          <p:nvPr/>
        </p:nvSpPr>
        <p:spPr>
          <a:xfrm>
            <a:off x="609600" y="1371600"/>
            <a:ext cx="7696200" cy="4832092"/>
          </a:xfrm>
          <a:prstGeom prst="rect">
            <a:avLst/>
          </a:prstGeom>
        </p:spPr>
        <p:txBody>
          <a:bodyPr wrap="square">
            <a:spAutoFit/>
          </a:bodyPr>
          <a:lstStyle/>
          <a:p>
            <a:r>
              <a:rPr lang="en-US" altLang="en-US" sz="2800" dirty="0">
                <a:solidFill>
                  <a:srgbClr val="D73529"/>
                </a:solidFill>
                <a:latin typeface="Calibri" pitchFamily="34" charset="0"/>
                <a:ea typeface="ＭＳ Ｐゴシック" pitchFamily="34" charset="-128"/>
                <a:cs typeface="Calibri" pitchFamily="34" charset="0"/>
              </a:rPr>
              <a:t>When two of our “most profound and central values” are in conflict but both are “right” to uphold¹</a:t>
            </a:r>
          </a:p>
          <a:p>
            <a:endParaRPr lang="en-US" altLang="en-US" sz="2800" dirty="0">
              <a:solidFill>
                <a:srgbClr val="D73529"/>
              </a:solidFill>
              <a:latin typeface="Calibri" pitchFamily="34" charset="0"/>
              <a:ea typeface="ＭＳ Ｐゴシック" pitchFamily="34" charset="-128"/>
              <a:cs typeface="Calibri" pitchFamily="34" charset="0"/>
            </a:endParaRPr>
          </a:p>
          <a:p>
            <a:pPr lvl="1"/>
            <a:r>
              <a:rPr lang="en-US" altLang="en-US" sz="2800" dirty="0">
                <a:solidFill>
                  <a:srgbClr val="D73529"/>
                </a:solidFill>
                <a:latin typeface="Calibri" pitchFamily="34" charset="0"/>
                <a:ea typeface="ＭＳ Ｐゴシック" pitchFamily="34" charset="-128"/>
                <a:cs typeface="Calibri" pitchFamily="34" charset="0"/>
              </a:rPr>
              <a:t>Values such as</a:t>
            </a:r>
          </a:p>
          <a:p>
            <a:pPr lvl="2"/>
            <a:r>
              <a:rPr lang="en-US" altLang="en-US" sz="2800" dirty="0">
                <a:solidFill>
                  <a:srgbClr val="D73529"/>
                </a:solidFill>
                <a:latin typeface="Calibri" pitchFamily="34" charset="0"/>
                <a:ea typeface="ＭＳ Ｐゴシック" pitchFamily="34" charset="-128"/>
                <a:cs typeface="Calibri" pitchFamily="34" charset="0"/>
              </a:rPr>
              <a:t>Honesty</a:t>
            </a:r>
          </a:p>
          <a:p>
            <a:pPr lvl="2"/>
            <a:r>
              <a:rPr lang="en-US" altLang="en-US" sz="2800" dirty="0">
                <a:solidFill>
                  <a:srgbClr val="D73529"/>
                </a:solidFill>
                <a:latin typeface="Calibri" pitchFamily="34" charset="0"/>
                <a:ea typeface="ＭＳ Ｐゴシック" pitchFamily="34" charset="-128"/>
                <a:cs typeface="Calibri" pitchFamily="34" charset="0"/>
              </a:rPr>
              <a:t>Compassion</a:t>
            </a:r>
          </a:p>
          <a:p>
            <a:pPr lvl="2"/>
            <a:r>
              <a:rPr lang="en-US" altLang="en-US" sz="2800" dirty="0">
                <a:solidFill>
                  <a:srgbClr val="D73529"/>
                </a:solidFill>
                <a:latin typeface="Calibri" pitchFamily="34" charset="0"/>
                <a:ea typeface="ＭＳ Ｐゴシック" pitchFamily="34" charset="-128"/>
                <a:cs typeface="Calibri" pitchFamily="34" charset="0"/>
              </a:rPr>
              <a:t>Fairness</a:t>
            </a:r>
          </a:p>
          <a:p>
            <a:pPr lvl="2"/>
            <a:r>
              <a:rPr lang="en-US" altLang="en-US" sz="2800" dirty="0">
                <a:solidFill>
                  <a:srgbClr val="D73529"/>
                </a:solidFill>
                <a:latin typeface="Calibri" pitchFamily="34" charset="0"/>
                <a:ea typeface="ＭＳ Ｐゴシック" pitchFamily="34" charset="-128"/>
                <a:cs typeface="Calibri" pitchFamily="34" charset="0"/>
              </a:rPr>
              <a:t>Responsibility </a:t>
            </a:r>
          </a:p>
          <a:p>
            <a:pPr lvl="2"/>
            <a:r>
              <a:rPr lang="en-US" altLang="en-US" sz="2800" dirty="0">
                <a:solidFill>
                  <a:srgbClr val="D73529"/>
                </a:solidFill>
                <a:latin typeface="Calibri" pitchFamily="34" charset="0"/>
                <a:ea typeface="ＭＳ Ｐゴシック" pitchFamily="34" charset="-128"/>
                <a:cs typeface="Calibri" pitchFamily="34" charset="0"/>
              </a:rPr>
              <a:t>Respect…</a:t>
            </a:r>
          </a:p>
          <a:p>
            <a:endParaRPr lang="en-US" altLang="en-US" sz="2800" dirty="0">
              <a:solidFill>
                <a:srgbClr val="D73529"/>
              </a:solidFill>
              <a:latin typeface="Calibri" pitchFamily="34" charset="0"/>
              <a:ea typeface="ＭＳ Ｐゴシック" pitchFamily="34" charset="-128"/>
              <a:cs typeface="Calibri" pitchFamily="34" charset="0"/>
            </a:endParaRPr>
          </a:p>
        </p:txBody>
      </p:sp>
      <p:sp>
        <p:nvSpPr>
          <p:cNvPr id="10" name="TextBox 9"/>
          <p:cNvSpPr txBox="1"/>
          <p:nvPr/>
        </p:nvSpPr>
        <p:spPr>
          <a:xfrm>
            <a:off x="762000" y="6248400"/>
            <a:ext cx="7680436" cy="307777"/>
          </a:xfrm>
          <a:prstGeom prst="rect">
            <a:avLst/>
          </a:prstGeom>
          <a:noFill/>
        </p:spPr>
        <p:txBody>
          <a:bodyPr wrap="none" rtlCol="0">
            <a:spAutoFit/>
          </a:bodyPr>
          <a:lstStyle/>
          <a:p>
            <a:r>
              <a:rPr lang="en-US" sz="1400" dirty="0">
                <a:solidFill>
                  <a:srgbClr val="D73529"/>
                </a:solidFill>
              </a:rPr>
              <a:t>¹Rushworth M. Kidder, </a:t>
            </a:r>
            <a:r>
              <a:rPr lang="en-US" sz="1400" i="1" dirty="0">
                <a:solidFill>
                  <a:srgbClr val="D73529"/>
                </a:solidFill>
              </a:rPr>
              <a:t>How Good People Make Tough Choices</a:t>
            </a:r>
            <a:r>
              <a:rPr lang="en-US" sz="1400" dirty="0">
                <a:solidFill>
                  <a:srgbClr val="D73529"/>
                </a:solidFill>
              </a:rPr>
              <a:t> (New York: Harper, 2003), pg. 5</a:t>
            </a:r>
          </a:p>
        </p:txBody>
      </p:sp>
    </p:spTree>
    <p:extLst>
      <p:ext uri="{BB962C8B-B14F-4D97-AF65-F5344CB8AC3E}">
        <p14:creationId xmlns:p14="http://schemas.microsoft.com/office/powerpoint/2010/main" val="3267435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9D47F59-A48D-43BF-815B-2C8F99ED7E34}" type="slidenum">
              <a:rPr lang="en-US" smtClean="0"/>
              <a:t>7</a:t>
            </a:fld>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7747" y="1447800"/>
            <a:ext cx="1161140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1295740" y="2133600"/>
            <a:ext cx="6477000" cy="3124199"/>
          </a:xfrm>
          <a:prstGeom prst="rect">
            <a:avLst/>
          </a:prstGeom>
          <a:solidFill>
            <a:schemeClr val="bg1"/>
          </a:solidFill>
          <a:ln>
            <a:solidFill>
              <a:schemeClr val="bg1">
                <a:lumMod val="50000"/>
              </a:schemeClr>
            </a:solidFill>
          </a:ln>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 indent="0" fontAlgn="auto">
              <a:spcAft>
                <a:spcPts val="0"/>
              </a:spcAft>
              <a:buNone/>
            </a:pPr>
            <a:r>
              <a:rPr lang="en-US" dirty="0"/>
              <a:t>MORAL TEMPTATION: choosing to do something we know is wrong </a:t>
            </a:r>
          </a:p>
          <a:p>
            <a:pPr marL="57150" indent="0" fontAlgn="auto">
              <a:spcBef>
                <a:spcPts val="0"/>
              </a:spcBef>
              <a:spcAft>
                <a:spcPts val="0"/>
              </a:spcAft>
              <a:buNone/>
            </a:pPr>
            <a:r>
              <a:rPr lang="en-US" dirty="0"/>
              <a:t>(right vs. wrong)</a:t>
            </a:r>
          </a:p>
          <a:p>
            <a:pPr marL="57150" indent="0" fontAlgn="auto">
              <a:spcAft>
                <a:spcPts val="0"/>
              </a:spcAft>
              <a:buNone/>
            </a:pPr>
            <a:endParaRPr lang="en-US" sz="1600" dirty="0"/>
          </a:p>
          <a:p>
            <a:pPr marL="57150" indent="0" fontAlgn="auto">
              <a:spcAft>
                <a:spcPts val="0"/>
              </a:spcAft>
              <a:buNone/>
            </a:pPr>
            <a:r>
              <a:rPr lang="en-US" dirty="0">
                <a:solidFill>
                  <a:srgbClr val="284794"/>
                </a:solidFill>
                <a:latin typeface="+mj-lt"/>
                <a:ea typeface="+mj-ea"/>
                <a:cs typeface="+mj-cs"/>
              </a:rPr>
              <a:t>ETHICAL DILEMMA: having to choose between two rights (right vs. right)</a:t>
            </a:r>
          </a:p>
        </p:txBody>
      </p:sp>
      <p:sp>
        <p:nvSpPr>
          <p:cNvPr id="6" name="Rectangle 2"/>
          <p:cNvSpPr txBox="1">
            <a:spLocks noChangeArrowheads="1"/>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US" sz="2800" dirty="0"/>
              <a:t>Moral Temptations versus</a:t>
            </a:r>
            <a:r>
              <a:rPr lang="en-US" sz="2800" dirty="0">
                <a:solidFill>
                  <a:srgbClr val="284794"/>
                </a:solidFill>
              </a:rPr>
              <a:t> Ethical Dilemmas</a:t>
            </a:r>
          </a:p>
        </p:txBody>
      </p:sp>
    </p:spTree>
    <p:extLst>
      <p:ext uri="{BB962C8B-B14F-4D97-AF65-F5344CB8AC3E}">
        <p14:creationId xmlns:p14="http://schemas.microsoft.com/office/powerpoint/2010/main" val="267333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7747" y="1447800"/>
            <a:ext cx="1161140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1"/>
          </p:nvPr>
        </p:nvSpPr>
        <p:spPr>
          <a:xfrm>
            <a:off x="952500" y="2286001"/>
            <a:ext cx="7239000" cy="2438399"/>
          </a:xfrm>
          <a:solidFill>
            <a:schemeClr val="bg1"/>
          </a:solidFill>
          <a:ln>
            <a:solidFill>
              <a:schemeClr val="bg1">
                <a:lumMod val="50000"/>
              </a:schemeClr>
            </a:solidFill>
          </a:ln>
        </p:spPr>
        <p:txBody>
          <a:bodyPr lIns="274320" tIns="274320" rIns="274320" bIns="274320">
            <a:noAutofit/>
          </a:bodyPr>
          <a:lstStyle/>
          <a:p>
            <a:pPr marL="0" indent="0">
              <a:spcBef>
                <a:spcPts val="2400"/>
              </a:spcBef>
              <a:spcAft>
                <a:spcPts val="1200"/>
              </a:spcAft>
              <a:buNone/>
            </a:pPr>
            <a:r>
              <a:rPr lang="en-US" sz="3200" dirty="0">
                <a:solidFill>
                  <a:srgbClr val="284794"/>
                </a:solidFill>
              </a:rPr>
              <a:t>a situation in which there is a choice to be made between two options, neither of which resolves the situation in a morally acceptable fashion</a:t>
            </a:r>
          </a:p>
          <a:p>
            <a:pPr marL="0" indent="0">
              <a:buNone/>
            </a:pPr>
            <a:endParaRPr lang="en-US" sz="3600" dirty="0">
              <a:solidFill>
                <a:srgbClr val="284794"/>
              </a:solidFill>
            </a:endParaRPr>
          </a:p>
        </p:txBody>
      </p:sp>
      <p:sp>
        <p:nvSpPr>
          <p:cNvPr id="5" name="Rectangle 2"/>
          <p:cNvSpPr>
            <a:spLocks noGrp="1" noChangeArrowheads="1"/>
          </p:cNvSpPr>
          <p:nvPr>
            <p:ph type="title"/>
          </p:nvPr>
        </p:nvSpPr>
        <p:spPr/>
        <p:txBody>
          <a:bodyPr vert="horz" lIns="91440" tIns="45720" rIns="91440" bIns="45720" rtlCol="0" anchor="ctr">
            <a:normAutofit/>
          </a:bodyPr>
          <a:lstStyle/>
          <a:p>
            <a:pPr algn="l"/>
            <a:r>
              <a:rPr lang="en-US" sz="2800" dirty="0">
                <a:solidFill>
                  <a:srgbClr val="284794"/>
                </a:solidFill>
              </a:rPr>
              <a:t>Ethical Dilemma</a:t>
            </a:r>
          </a:p>
        </p:txBody>
      </p:sp>
    </p:spTree>
    <p:extLst>
      <p:ext uri="{BB962C8B-B14F-4D97-AF65-F5344CB8AC3E}">
        <p14:creationId xmlns:p14="http://schemas.microsoft.com/office/powerpoint/2010/main" val="205998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7747" y="1447800"/>
            <a:ext cx="1161140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59D47F59-A48D-43BF-815B-2C8F99ED7E34}" type="slidenum">
              <a:rPr lang="en-US" smtClean="0"/>
              <a:t>9</a:t>
            </a:fld>
            <a:endParaRPr lang="en-US"/>
          </a:p>
        </p:txBody>
      </p:sp>
      <p:sp>
        <p:nvSpPr>
          <p:cNvPr id="5" name="Content Placeholder 2"/>
          <p:cNvSpPr txBox="1">
            <a:spLocks/>
          </p:cNvSpPr>
          <p:nvPr/>
        </p:nvSpPr>
        <p:spPr>
          <a:xfrm>
            <a:off x="1447800" y="2133600"/>
            <a:ext cx="6172200" cy="2019300"/>
          </a:xfrm>
          <a:prstGeom prst="rect">
            <a:avLst/>
          </a:prstGeom>
          <a:solidFill>
            <a:schemeClr val="bg1"/>
          </a:solidFill>
          <a:ln>
            <a:solidFill>
              <a:schemeClr val="bg1">
                <a:lumMod val="50000"/>
              </a:schemeClr>
            </a:solidFill>
          </a:ln>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150" indent="0" algn="ctr" fontAlgn="auto">
              <a:lnSpc>
                <a:spcPct val="120000"/>
              </a:lnSpc>
              <a:spcBef>
                <a:spcPts val="600"/>
              </a:spcBef>
              <a:spcAft>
                <a:spcPts val="600"/>
              </a:spcAft>
              <a:buNone/>
            </a:pPr>
            <a:r>
              <a:rPr lang="en-US" sz="2800" dirty="0">
                <a:solidFill>
                  <a:srgbClr val="284794"/>
                </a:solidFill>
              </a:rPr>
              <a:t>right versus right  =  ethical dilemma</a:t>
            </a:r>
          </a:p>
          <a:p>
            <a:pPr marL="57150" indent="0" algn="ctr" fontAlgn="auto">
              <a:lnSpc>
                <a:spcPct val="120000"/>
              </a:lnSpc>
              <a:spcBef>
                <a:spcPts val="600"/>
              </a:spcBef>
              <a:spcAft>
                <a:spcPts val="600"/>
              </a:spcAft>
              <a:buNone/>
            </a:pPr>
            <a:r>
              <a:rPr lang="en-US" sz="2800" dirty="0"/>
              <a:t>right versus wrong  =  moral temptation</a:t>
            </a:r>
          </a:p>
          <a:p>
            <a:pPr marL="57150" indent="0" fontAlgn="auto">
              <a:lnSpc>
                <a:spcPct val="120000"/>
              </a:lnSpc>
              <a:spcBef>
                <a:spcPts val="600"/>
              </a:spcBef>
              <a:spcAft>
                <a:spcPts val="600"/>
              </a:spcAft>
              <a:buNone/>
            </a:pPr>
            <a:r>
              <a:rPr lang="en-US" sz="2800" dirty="0"/>
              <a:t> right versus wrong  ≠  ethics</a:t>
            </a:r>
          </a:p>
        </p:txBody>
      </p:sp>
      <p:sp>
        <p:nvSpPr>
          <p:cNvPr id="6" name="Rectangle 2"/>
          <p:cNvSpPr txBox="1">
            <a:spLocks noChangeArrowheads="1"/>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US" sz="2800" dirty="0">
                <a:solidFill>
                  <a:srgbClr val="284794"/>
                </a:solidFill>
              </a:rPr>
              <a:t>Moral Temptations vs. Ethical Dilemmas</a:t>
            </a:r>
          </a:p>
        </p:txBody>
      </p:sp>
    </p:spTree>
    <p:extLst>
      <p:ext uri="{BB962C8B-B14F-4D97-AF65-F5344CB8AC3E}">
        <p14:creationId xmlns:p14="http://schemas.microsoft.com/office/powerpoint/2010/main" val="233434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9D47F59-A48D-43BF-815B-2C8F99ED7E34}" type="slidenum">
              <a:rPr lang="en-US" smtClean="0"/>
              <a:t>10</a:t>
            </a:fld>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228" y="-152400"/>
            <a:ext cx="10488428" cy="701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09600" y="4038600"/>
            <a:ext cx="3505200" cy="2246769"/>
          </a:xfrm>
          <a:prstGeom prst="rect">
            <a:avLst/>
          </a:prstGeom>
        </p:spPr>
        <p:txBody>
          <a:bodyPr wrap="square">
            <a:spAutoFit/>
          </a:bodyPr>
          <a:lstStyle/>
          <a:p>
            <a:r>
              <a:rPr lang="en-US" altLang="en-US" sz="2800" dirty="0">
                <a:latin typeface="Calibri" pitchFamily="34" charset="0"/>
                <a:ea typeface="ＭＳ Ｐゴシック" pitchFamily="34" charset="-128"/>
                <a:cs typeface="Calibri" pitchFamily="34" charset="0"/>
              </a:rPr>
              <a:t>When two of our “most profound  values” are in conflict but both are “right” to uphold¹</a:t>
            </a:r>
          </a:p>
        </p:txBody>
      </p:sp>
      <p:sp>
        <p:nvSpPr>
          <p:cNvPr id="5" name="Rectangle 4"/>
          <p:cNvSpPr/>
          <p:nvPr/>
        </p:nvSpPr>
        <p:spPr>
          <a:xfrm>
            <a:off x="5257800" y="4227493"/>
            <a:ext cx="3124200" cy="954107"/>
          </a:xfrm>
          <a:prstGeom prst="rect">
            <a:avLst/>
          </a:prstGeom>
        </p:spPr>
        <p:txBody>
          <a:bodyPr wrap="square">
            <a:spAutoFit/>
          </a:bodyPr>
          <a:lstStyle/>
          <a:p>
            <a:pPr algn="ctr"/>
            <a:r>
              <a:rPr lang="en-US" sz="2800" dirty="0"/>
              <a:t>a </a:t>
            </a:r>
            <a:r>
              <a:rPr lang="en-US" sz="2800" b="1" dirty="0"/>
              <a:t>Right vs. Right </a:t>
            </a:r>
            <a:r>
              <a:rPr lang="en-US" sz="2800" dirty="0"/>
              <a:t>choice to make</a:t>
            </a:r>
            <a:endParaRPr lang="en-US" altLang="en-US" sz="2800" dirty="0">
              <a:latin typeface="Calibri" pitchFamily="34" charset="0"/>
              <a:ea typeface="ＭＳ Ｐゴシック" pitchFamily="34" charset="-128"/>
              <a:cs typeface="Calibri" pitchFamily="34" charset="0"/>
            </a:endParaRPr>
          </a:p>
        </p:txBody>
      </p:sp>
    </p:spTree>
    <p:extLst>
      <p:ext uri="{BB962C8B-B14F-4D97-AF65-F5344CB8AC3E}">
        <p14:creationId xmlns:p14="http://schemas.microsoft.com/office/powerpoint/2010/main" val="355889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9D47F59-A48D-43BF-815B-2C8F99ED7E34}" type="slidenum">
              <a:rPr lang="en-US" smtClean="0"/>
              <a:t>11</a:t>
            </a:fld>
            <a:endParaRPr lang="en-US"/>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529" t="7365" r="59914" b="45989"/>
          <a:stretch/>
        </p:blipFill>
        <p:spPr bwMode="auto">
          <a:xfrm>
            <a:off x="0" y="838200"/>
            <a:ext cx="9174287"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200" y="4953000"/>
            <a:ext cx="6036461" cy="1200329"/>
          </a:xfrm>
          <a:prstGeom prst="rect">
            <a:avLst/>
          </a:prstGeom>
          <a:noFill/>
        </p:spPr>
        <p:txBody>
          <a:bodyPr wrap="none" rtlCol="0">
            <a:spAutoFit/>
          </a:bodyPr>
          <a:lstStyle/>
          <a:p>
            <a:r>
              <a:rPr lang="en-US" b="1" dirty="0"/>
              <a:t>The trolley dilemma: </a:t>
            </a:r>
          </a:p>
          <a:p>
            <a:r>
              <a:rPr lang="en-US" b="1" dirty="0"/>
              <a:t>Would you kill one person to save five? </a:t>
            </a:r>
          </a:p>
          <a:p>
            <a:endParaRPr lang="en-US" dirty="0"/>
          </a:p>
        </p:txBody>
      </p:sp>
    </p:spTree>
    <p:extLst>
      <p:ext uri="{BB962C8B-B14F-4D97-AF65-F5344CB8AC3E}">
        <p14:creationId xmlns:p14="http://schemas.microsoft.com/office/powerpoint/2010/main" val="279614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9D47F59-A48D-43BF-815B-2C8F99ED7E34}" type="slidenum">
              <a:rPr lang="en-US" smtClean="0"/>
              <a:t>12</a:t>
            </a:fld>
            <a:endParaRPr lang="en-US"/>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692" b="5580"/>
          <a:stretch/>
        </p:blipFill>
        <p:spPr bwMode="auto">
          <a:xfrm>
            <a:off x="1" y="130634"/>
            <a:ext cx="9144000" cy="6720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8600" y="990600"/>
            <a:ext cx="4267200" cy="1969770"/>
          </a:xfrm>
          <a:prstGeom prst="rect">
            <a:avLst/>
          </a:prstGeom>
          <a:solidFill>
            <a:schemeClr val="bg1"/>
          </a:solidFill>
          <a:ln w="38100">
            <a:solidFill>
              <a:schemeClr val="bg1">
                <a:lumMod val="65000"/>
              </a:schemeClr>
            </a:solidFill>
          </a:ln>
        </p:spPr>
        <p:txBody>
          <a:bodyPr wrap="square" rtlCol="0">
            <a:spAutoFit/>
          </a:bodyPr>
          <a:lstStyle/>
          <a:p>
            <a:endParaRPr lang="en-US" sz="1200" dirty="0">
              <a:solidFill>
                <a:schemeClr val="bg1">
                  <a:lumMod val="50000"/>
                </a:schemeClr>
              </a:solidFill>
            </a:endParaRPr>
          </a:p>
          <a:p>
            <a:r>
              <a:rPr lang="en-US" dirty="0">
                <a:solidFill>
                  <a:schemeClr val="bg1">
                    <a:lumMod val="50000"/>
                  </a:schemeClr>
                </a:solidFill>
              </a:rPr>
              <a:t>Do you choose to divert the trolley from the main track, saving five workers but killing one?</a:t>
            </a:r>
          </a:p>
          <a:p>
            <a:endParaRPr lang="en-US" sz="1400" dirty="0">
              <a:solidFill>
                <a:schemeClr val="bg1">
                  <a:lumMod val="50000"/>
                </a:schemeClr>
              </a:solidFill>
            </a:endParaRPr>
          </a:p>
        </p:txBody>
      </p:sp>
    </p:spTree>
    <p:extLst>
      <p:ext uri="{BB962C8B-B14F-4D97-AF65-F5344CB8AC3E}">
        <p14:creationId xmlns:p14="http://schemas.microsoft.com/office/powerpoint/2010/main" val="2970721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6741"/>
          <a:stretch/>
        </p:blipFill>
        <p:spPr bwMode="auto">
          <a:xfrm>
            <a:off x="762000" y="533400"/>
            <a:ext cx="67818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495800" y="942707"/>
            <a:ext cx="4277966" cy="1800493"/>
          </a:xfrm>
          <a:prstGeom prst="rect">
            <a:avLst/>
          </a:prstGeom>
          <a:noFill/>
        </p:spPr>
        <p:txBody>
          <a:bodyPr wrap="none" rtlCol="0">
            <a:spAutoFit/>
          </a:bodyPr>
          <a:lstStyle/>
          <a:p>
            <a:pPr marL="342900" indent="-342900">
              <a:spcAft>
                <a:spcPts val="600"/>
              </a:spcAft>
              <a:buFont typeface="Arial" panose="020B0604020202020204" pitchFamily="34" charset="0"/>
              <a:buChar char="•"/>
            </a:pPr>
            <a:r>
              <a:rPr lang="en-US" b="1" dirty="0"/>
              <a:t>Truth</a:t>
            </a:r>
            <a:r>
              <a:rPr lang="en-US" dirty="0"/>
              <a:t> vs. </a:t>
            </a:r>
            <a:r>
              <a:rPr lang="en-US" b="1" dirty="0"/>
              <a:t>Loyalty</a:t>
            </a:r>
          </a:p>
          <a:p>
            <a:pPr marL="342900" indent="-342900">
              <a:spcAft>
                <a:spcPts val="600"/>
              </a:spcAft>
              <a:buFont typeface="Arial" panose="020B0604020202020204" pitchFamily="34" charset="0"/>
              <a:buChar char="•"/>
            </a:pPr>
            <a:r>
              <a:rPr lang="en-US" b="1" dirty="0"/>
              <a:t>Justice</a:t>
            </a:r>
            <a:r>
              <a:rPr lang="en-US" dirty="0"/>
              <a:t> vs. </a:t>
            </a:r>
            <a:r>
              <a:rPr lang="en-US" b="1" dirty="0"/>
              <a:t>Mercy</a:t>
            </a:r>
          </a:p>
          <a:p>
            <a:pPr marL="342900" indent="-342900">
              <a:spcAft>
                <a:spcPts val="600"/>
              </a:spcAft>
              <a:buFont typeface="Arial" panose="020B0604020202020204" pitchFamily="34" charset="0"/>
              <a:buChar char="•"/>
            </a:pPr>
            <a:r>
              <a:rPr lang="en-US" b="1" dirty="0"/>
              <a:t>Individual</a:t>
            </a:r>
            <a:r>
              <a:rPr lang="en-US" dirty="0"/>
              <a:t> vs. </a:t>
            </a:r>
            <a:r>
              <a:rPr lang="en-US" b="1" dirty="0"/>
              <a:t>Community</a:t>
            </a:r>
          </a:p>
          <a:p>
            <a:pPr marL="342900" indent="-342900">
              <a:spcAft>
                <a:spcPts val="600"/>
              </a:spcAft>
              <a:buFont typeface="Arial" panose="020B0604020202020204" pitchFamily="34" charset="0"/>
              <a:buChar char="•"/>
            </a:pPr>
            <a:r>
              <a:rPr lang="en-US" b="1" dirty="0"/>
              <a:t>Short Term </a:t>
            </a:r>
            <a:r>
              <a:rPr lang="en-US" dirty="0"/>
              <a:t>vs. </a:t>
            </a:r>
            <a:r>
              <a:rPr lang="en-US" b="1" dirty="0"/>
              <a:t>Long Term</a:t>
            </a:r>
          </a:p>
        </p:txBody>
      </p:sp>
      <p:sp>
        <p:nvSpPr>
          <p:cNvPr id="2" name="Title 1"/>
          <p:cNvSpPr>
            <a:spLocks noGrp="1"/>
          </p:cNvSpPr>
          <p:nvPr>
            <p:ph type="title"/>
          </p:nvPr>
        </p:nvSpPr>
        <p:spPr>
          <a:xfrm>
            <a:off x="647700" y="228600"/>
            <a:ext cx="3886200" cy="1143000"/>
          </a:xfrm>
        </p:spPr>
        <p:txBody>
          <a:bodyPr>
            <a:normAutofit/>
          </a:bodyPr>
          <a:lstStyle/>
          <a:p>
            <a:pPr algn="l"/>
            <a:r>
              <a:rPr lang="en-US" sz="2800" dirty="0"/>
              <a:t>4 Dilemma Paradigms</a:t>
            </a:r>
          </a:p>
        </p:txBody>
      </p:sp>
    </p:spTree>
    <p:extLst>
      <p:ext uri="{BB962C8B-B14F-4D97-AF65-F5344CB8AC3E}">
        <p14:creationId xmlns:p14="http://schemas.microsoft.com/office/powerpoint/2010/main" val="3951392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228600"/>
            <a:ext cx="7353300" cy="1143000"/>
          </a:xfrm>
        </p:spPr>
        <p:txBody>
          <a:bodyPr>
            <a:noAutofit/>
          </a:bodyPr>
          <a:lstStyle/>
          <a:p>
            <a:pPr algn="l"/>
            <a:r>
              <a:rPr lang="en-US" sz="2800" dirty="0"/>
              <a:t>Dilemma Paradigm:  </a:t>
            </a:r>
            <a:r>
              <a:rPr lang="en-US" sz="2800" b="1" dirty="0">
                <a:solidFill>
                  <a:prstClr val="black"/>
                </a:solidFill>
              </a:rPr>
              <a:t>Truth</a:t>
            </a:r>
            <a:r>
              <a:rPr lang="en-US" sz="2800" dirty="0">
                <a:solidFill>
                  <a:prstClr val="black"/>
                </a:solidFill>
              </a:rPr>
              <a:t> versus </a:t>
            </a:r>
            <a:r>
              <a:rPr lang="en-US" sz="2800" b="1" dirty="0">
                <a:solidFill>
                  <a:prstClr val="black"/>
                </a:solidFill>
              </a:rPr>
              <a:t>Loyalty</a:t>
            </a:r>
            <a:endParaRPr lang="en-US" sz="2800" dirty="0"/>
          </a:p>
        </p:txBody>
      </p:sp>
      <p:sp>
        <p:nvSpPr>
          <p:cNvPr id="3" name="TextBox 2"/>
          <p:cNvSpPr txBox="1"/>
          <p:nvPr/>
        </p:nvSpPr>
        <p:spPr>
          <a:xfrm>
            <a:off x="647700" y="1447800"/>
            <a:ext cx="7543801" cy="3182410"/>
          </a:xfrm>
          <a:prstGeom prst="rect">
            <a:avLst/>
          </a:prstGeom>
          <a:noFill/>
        </p:spPr>
        <p:txBody>
          <a:bodyPr wrap="square" rtlCol="0">
            <a:spAutoFit/>
          </a:bodyPr>
          <a:lstStyle/>
          <a:p>
            <a:pPr>
              <a:lnSpc>
                <a:spcPct val="90000"/>
              </a:lnSpc>
              <a:defRPr/>
            </a:pPr>
            <a:r>
              <a:rPr lang="en-US" altLang="en-US" b="1" dirty="0">
                <a:solidFill>
                  <a:srgbClr val="FF0000"/>
                </a:solidFill>
                <a:latin typeface="Calibri" pitchFamily="34" charset="0"/>
                <a:ea typeface="ＭＳ Ｐゴシック" pitchFamily="34" charset="-128"/>
              </a:rPr>
              <a:t>WRONG:  </a:t>
            </a:r>
            <a:r>
              <a:rPr lang="en-US" altLang="en-US" dirty="0">
                <a:latin typeface="Calibri" pitchFamily="34" charset="0"/>
                <a:ea typeface="ＭＳ Ｐゴシック" pitchFamily="34" charset="-128"/>
              </a:rPr>
              <a:t>“I don’t want to lie to my boss but it is right to be loyal to my coworker”</a:t>
            </a:r>
          </a:p>
          <a:p>
            <a:pPr>
              <a:lnSpc>
                <a:spcPct val="90000"/>
              </a:lnSpc>
              <a:defRPr/>
            </a:pPr>
            <a:endParaRPr lang="en-US" altLang="en-US" dirty="0">
              <a:latin typeface="Calibri" pitchFamily="34" charset="0"/>
              <a:ea typeface="ＭＳ Ｐゴシック" pitchFamily="34" charset="-128"/>
            </a:endParaRPr>
          </a:p>
          <a:p>
            <a:pPr>
              <a:lnSpc>
                <a:spcPct val="90000"/>
              </a:lnSpc>
              <a:defRPr/>
            </a:pPr>
            <a:r>
              <a:rPr lang="en-US" altLang="en-US" b="1" dirty="0">
                <a:solidFill>
                  <a:srgbClr val="00B050"/>
                </a:solidFill>
                <a:latin typeface="Calibri" pitchFamily="34" charset="0"/>
                <a:ea typeface="ＭＳ Ｐゴシック" pitchFamily="34" charset="-128"/>
              </a:rPr>
              <a:t>RIGHT:  </a:t>
            </a:r>
            <a:r>
              <a:rPr lang="en-US" altLang="en-US" dirty="0">
                <a:latin typeface="Calibri" pitchFamily="34" charset="0"/>
                <a:ea typeface="ＭＳ Ｐゴシック" pitchFamily="34" charset="-128"/>
              </a:rPr>
              <a:t>“It is right to tell the truth to my boss, but it is also right to be loyal to my coworker”</a:t>
            </a:r>
          </a:p>
          <a:p>
            <a:pPr>
              <a:lnSpc>
                <a:spcPct val="90000"/>
              </a:lnSpc>
              <a:defRPr/>
            </a:pPr>
            <a:endParaRPr lang="en-US" altLang="en-US" dirty="0">
              <a:latin typeface="Calibri" pitchFamily="34" charset="0"/>
              <a:ea typeface="ＭＳ Ｐゴシック" pitchFamily="34" charset="-128"/>
            </a:endParaRPr>
          </a:p>
          <a:p>
            <a:pPr>
              <a:lnSpc>
                <a:spcPct val="90000"/>
              </a:lnSpc>
              <a:defRPr/>
            </a:pPr>
            <a:endParaRPr lang="en-US" i="1" dirty="0">
              <a:latin typeface="Calibri" pitchFamily="34" charset="0"/>
              <a:ea typeface="ＭＳ Ｐゴシック" pitchFamily="34" charset="-128"/>
            </a:endParaRPr>
          </a:p>
          <a:p>
            <a:pPr>
              <a:lnSpc>
                <a:spcPct val="90000"/>
              </a:lnSpc>
              <a:defRPr/>
            </a:pPr>
            <a:r>
              <a:rPr lang="en-US" i="1" dirty="0">
                <a:latin typeface="Calibri" pitchFamily="34" charset="0"/>
                <a:ea typeface="ＭＳ Ｐゴシック" pitchFamily="34" charset="-128"/>
              </a:rPr>
              <a:t>It is right to stand on truth.  It is right to be loyal. </a:t>
            </a:r>
            <a:endParaRPr lang="en-US" altLang="en-US" i="1" dirty="0">
              <a:latin typeface="Calibri" pitchFamily="34" charset="0"/>
              <a:ea typeface="ＭＳ Ｐゴシック" pitchFamily="34" charset="-128"/>
            </a:endParaRPr>
          </a:p>
          <a:p>
            <a:endParaRPr lang="en-US" sz="2800" dirty="0"/>
          </a:p>
        </p:txBody>
      </p:sp>
      <p:sp>
        <p:nvSpPr>
          <p:cNvPr id="4" name="TextBox 3"/>
          <p:cNvSpPr txBox="1"/>
          <p:nvPr/>
        </p:nvSpPr>
        <p:spPr>
          <a:xfrm>
            <a:off x="838200" y="4876800"/>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16435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228600"/>
            <a:ext cx="7353300" cy="1143000"/>
          </a:xfrm>
        </p:spPr>
        <p:txBody>
          <a:bodyPr>
            <a:noAutofit/>
          </a:bodyPr>
          <a:lstStyle/>
          <a:p>
            <a:pPr algn="l"/>
            <a:r>
              <a:rPr lang="en-US" sz="2800" dirty="0"/>
              <a:t>Dilemma Paradigm:  </a:t>
            </a:r>
            <a:r>
              <a:rPr lang="en-US" sz="2800" b="1" dirty="0">
                <a:solidFill>
                  <a:prstClr val="black"/>
                </a:solidFill>
              </a:rPr>
              <a:t>Justice</a:t>
            </a:r>
            <a:r>
              <a:rPr lang="en-US" sz="2800" dirty="0">
                <a:solidFill>
                  <a:prstClr val="black"/>
                </a:solidFill>
              </a:rPr>
              <a:t> versus </a:t>
            </a:r>
            <a:r>
              <a:rPr lang="en-US" sz="2800" b="1" dirty="0">
                <a:solidFill>
                  <a:prstClr val="black"/>
                </a:solidFill>
              </a:rPr>
              <a:t>Mercy</a:t>
            </a:r>
            <a:endParaRPr lang="en-US" sz="2800" dirty="0"/>
          </a:p>
        </p:txBody>
      </p:sp>
      <p:sp>
        <p:nvSpPr>
          <p:cNvPr id="3" name="TextBox 2"/>
          <p:cNvSpPr txBox="1"/>
          <p:nvPr/>
        </p:nvSpPr>
        <p:spPr>
          <a:xfrm>
            <a:off x="647700" y="1447800"/>
            <a:ext cx="7543801" cy="3416320"/>
          </a:xfrm>
          <a:prstGeom prst="rect">
            <a:avLst/>
          </a:prstGeom>
          <a:noFill/>
        </p:spPr>
        <p:txBody>
          <a:bodyPr wrap="square" rtlCol="0">
            <a:spAutoFit/>
          </a:bodyPr>
          <a:lstStyle/>
          <a:p>
            <a:pPr>
              <a:lnSpc>
                <a:spcPct val="90000"/>
              </a:lnSpc>
              <a:defRPr/>
            </a:pPr>
            <a:r>
              <a:rPr lang="en-US" altLang="en-US" b="1" dirty="0">
                <a:solidFill>
                  <a:srgbClr val="FF0000"/>
                </a:solidFill>
                <a:latin typeface="Calibri" pitchFamily="34" charset="0"/>
                <a:ea typeface="ＭＳ Ｐゴシック" pitchFamily="34" charset="-128"/>
              </a:rPr>
              <a:t>WRONG:  </a:t>
            </a:r>
            <a:r>
              <a:rPr lang="en-US" altLang="en-US" dirty="0">
                <a:latin typeface="Calibri" pitchFamily="34" charset="0"/>
                <a:ea typeface="ＭＳ Ｐゴシック" pitchFamily="34" charset="-128"/>
              </a:rPr>
              <a:t>“It’s not right for an engineer to sign off on a project he didn’t inspect, but it’s also right for us to forgive her for that one mistake”</a:t>
            </a:r>
          </a:p>
          <a:p>
            <a:pPr>
              <a:lnSpc>
                <a:spcPct val="90000"/>
              </a:lnSpc>
              <a:defRPr/>
            </a:pPr>
            <a:endParaRPr lang="en-US" altLang="en-US" dirty="0">
              <a:latin typeface="Calibri" pitchFamily="34" charset="0"/>
              <a:ea typeface="ＭＳ Ｐゴシック" pitchFamily="34" charset="-128"/>
            </a:endParaRPr>
          </a:p>
          <a:p>
            <a:pPr>
              <a:lnSpc>
                <a:spcPct val="90000"/>
              </a:lnSpc>
              <a:defRPr/>
            </a:pPr>
            <a:r>
              <a:rPr lang="en-US" altLang="en-US" b="1" dirty="0">
                <a:solidFill>
                  <a:srgbClr val="00B050"/>
                </a:solidFill>
                <a:latin typeface="Calibri" pitchFamily="34" charset="0"/>
                <a:ea typeface="ＭＳ Ｐゴシック" pitchFamily="34" charset="-128"/>
              </a:rPr>
              <a:t>RIGHT:  </a:t>
            </a:r>
            <a:r>
              <a:rPr lang="en-US" altLang="en-US" dirty="0">
                <a:latin typeface="Calibri" pitchFamily="34" charset="0"/>
                <a:ea typeface="ＭＳ Ｐゴシック" pitchFamily="34" charset="-128"/>
              </a:rPr>
              <a:t>“It is right for an engineer to be sanctioned for misconduct, but it is also right to show compassion for human error”</a:t>
            </a:r>
          </a:p>
          <a:p>
            <a:pPr>
              <a:lnSpc>
                <a:spcPct val="90000"/>
              </a:lnSpc>
              <a:defRPr/>
            </a:pPr>
            <a:endParaRPr lang="en-US" altLang="en-US" dirty="0">
              <a:latin typeface="Calibri" pitchFamily="34" charset="0"/>
              <a:ea typeface="ＭＳ Ｐゴシック" pitchFamily="34" charset="-128"/>
            </a:endParaRPr>
          </a:p>
          <a:p>
            <a:pPr>
              <a:lnSpc>
                <a:spcPct val="90000"/>
              </a:lnSpc>
              <a:defRPr/>
            </a:pPr>
            <a:endParaRPr lang="en-US" i="1" dirty="0">
              <a:latin typeface="Calibri" pitchFamily="34" charset="0"/>
              <a:ea typeface="ＭＳ Ｐゴシック" pitchFamily="34" charset="-128"/>
            </a:endParaRPr>
          </a:p>
          <a:p>
            <a:pPr>
              <a:lnSpc>
                <a:spcPct val="90000"/>
              </a:lnSpc>
              <a:defRPr/>
            </a:pPr>
            <a:r>
              <a:rPr lang="en-US" i="1" dirty="0">
                <a:latin typeface="Calibri" pitchFamily="34" charset="0"/>
                <a:ea typeface="ＭＳ Ｐゴシック" pitchFamily="34" charset="-128"/>
              </a:rPr>
              <a:t>It is right to be merciful.  It is right to enforce justice.</a:t>
            </a:r>
            <a:endParaRPr lang="en-US" altLang="en-US" i="1" dirty="0">
              <a:latin typeface="Calibri" pitchFamily="34" charset="0"/>
              <a:ea typeface="ＭＳ Ｐゴシック" pitchFamily="34" charset="-128"/>
            </a:endParaRPr>
          </a:p>
        </p:txBody>
      </p:sp>
      <p:sp>
        <p:nvSpPr>
          <p:cNvPr id="4" name="TextBox 3"/>
          <p:cNvSpPr txBox="1"/>
          <p:nvPr/>
        </p:nvSpPr>
        <p:spPr>
          <a:xfrm>
            <a:off x="838200" y="4876800"/>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50256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228600"/>
            <a:ext cx="8039100" cy="1143000"/>
          </a:xfrm>
        </p:spPr>
        <p:txBody>
          <a:bodyPr>
            <a:noAutofit/>
          </a:bodyPr>
          <a:lstStyle/>
          <a:p>
            <a:pPr algn="l"/>
            <a:r>
              <a:rPr lang="en-US" sz="2800" dirty="0"/>
              <a:t>Dilemma Paradigm:  </a:t>
            </a:r>
            <a:r>
              <a:rPr lang="en-US" sz="2800" b="1" dirty="0">
                <a:solidFill>
                  <a:prstClr val="black"/>
                </a:solidFill>
              </a:rPr>
              <a:t>Individual</a:t>
            </a:r>
            <a:r>
              <a:rPr lang="en-US" sz="2800" dirty="0">
                <a:solidFill>
                  <a:prstClr val="black"/>
                </a:solidFill>
              </a:rPr>
              <a:t> versus </a:t>
            </a:r>
            <a:r>
              <a:rPr lang="en-US" sz="2800" b="1" dirty="0">
                <a:solidFill>
                  <a:prstClr val="black"/>
                </a:solidFill>
              </a:rPr>
              <a:t>Community</a:t>
            </a:r>
            <a:endParaRPr lang="en-US" sz="2800" dirty="0"/>
          </a:p>
        </p:txBody>
      </p:sp>
      <p:sp>
        <p:nvSpPr>
          <p:cNvPr id="3" name="TextBox 2"/>
          <p:cNvSpPr txBox="1"/>
          <p:nvPr/>
        </p:nvSpPr>
        <p:spPr>
          <a:xfrm>
            <a:off x="647700" y="1447800"/>
            <a:ext cx="7543801" cy="2751522"/>
          </a:xfrm>
          <a:prstGeom prst="rect">
            <a:avLst/>
          </a:prstGeom>
          <a:noFill/>
        </p:spPr>
        <p:txBody>
          <a:bodyPr wrap="square" rtlCol="0">
            <a:spAutoFit/>
          </a:bodyPr>
          <a:lstStyle/>
          <a:p>
            <a:pPr>
              <a:lnSpc>
                <a:spcPct val="90000"/>
              </a:lnSpc>
              <a:defRPr/>
            </a:pPr>
            <a:r>
              <a:rPr lang="en-US" altLang="en-US" b="1" dirty="0">
                <a:solidFill>
                  <a:srgbClr val="FF0000"/>
                </a:solidFill>
                <a:latin typeface="Calibri" pitchFamily="34" charset="0"/>
                <a:ea typeface="ＭＳ Ｐゴシック" pitchFamily="34" charset="-128"/>
              </a:rPr>
              <a:t>WRONG:  </a:t>
            </a:r>
            <a:r>
              <a:rPr lang="en-US" altLang="en-US" dirty="0">
                <a:latin typeface="Calibri" pitchFamily="34" charset="0"/>
                <a:ea typeface="ＭＳ Ｐゴシック" pitchFamily="34" charset="-128"/>
              </a:rPr>
              <a:t>“It’s not right… </a:t>
            </a:r>
          </a:p>
          <a:p>
            <a:pPr>
              <a:lnSpc>
                <a:spcPct val="90000"/>
              </a:lnSpc>
              <a:defRPr/>
            </a:pPr>
            <a:endParaRPr lang="en-US" altLang="en-US" dirty="0">
              <a:latin typeface="Calibri" pitchFamily="34" charset="0"/>
              <a:ea typeface="ＭＳ Ｐゴシック" pitchFamily="34" charset="-128"/>
            </a:endParaRPr>
          </a:p>
          <a:p>
            <a:pPr>
              <a:lnSpc>
                <a:spcPct val="90000"/>
              </a:lnSpc>
              <a:defRPr/>
            </a:pPr>
            <a:r>
              <a:rPr lang="en-US" altLang="en-US" b="1" dirty="0">
                <a:solidFill>
                  <a:srgbClr val="00B050"/>
                </a:solidFill>
                <a:latin typeface="Calibri" pitchFamily="34" charset="0"/>
                <a:ea typeface="ＭＳ Ｐゴシック" pitchFamily="34" charset="-128"/>
              </a:rPr>
              <a:t>RIGHT:  </a:t>
            </a:r>
            <a:r>
              <a:rPr lang="en-US" altLang="en-US" dirty="0">
                <a:latin typeface="Calibri" pitchFamily="34" charset="0"/>
                <a:ea typeface="ＭＳ Ｐゴシック" pitchFamily="34" charset="-128"/>
              </a:rPr>
              <a:t>“It is right for…</a:t>
            </a:r>
          </a:p>
          <a:p>
            <a:pPr>
              <a:lnSpc>
                <a:spcPct val="90000"/>
              </a:lnSpc>
              <a:defRPr/>
            </a:pPr>
            <a:endParaRPr lang="en-US" altLang="en-US" dirty="0">
              <a:latin typeface="Calibri" pitchFamily="34" charset="0"/>
              <a:ea typeface="ＭＳ Ｐゴシック" pitchFamily="34" charset="-128"/>
            </a:endParaRPr>
          </a:p>
          <a:p>
            <a:pPr>
              <a:lnSpc>
                <a:spcPct val="90000"/>
              </a:lnSpc>
              <a:defRPr/>
            </a:pPr>
            <a:endParaRPr lang="en-US" altLang="en-US" dirty="0">
              <a:latin typeface="Calibri" pitchFamily="34" charset="0"/>
              <a:ea typeface="ＭＳ Ｐゴシック" pitchFamily="34" charset="-128"/>
            </a:endParaRPr>
          </a:p>
          <a:p>
            <a:pPr>
              <a:lnSpc>
                <a:spcPct val="90000"/>
              </a:lnSpc>
              <a:defRPr/>
            </a:pPr>
            <a:endParaRPr lang="en-US" i="1" dirty="0">
              <a:latin typeface="Calibri" pitchFamily="34" charset="0"/>
              <a:ea typeface="ＭＳ Ｐゴシック" pitchFamily="34" charset="-128"/>
            </a:endParaRPr>
          </a:p>
          <a:p>
            <a:pPr>
              <a:lnSpc>
                <a:spcPct val="90000"/>
              </a:lnSpc>
              <a:defRPr/>
            </a:pPr>
            <a:r>
              <a:rPr lang="en-US" i="1" dirty="0">
                <a:latin typeface="Calibri" pitchFamily="34" charset="0"/>
                <a:ea typeface="ＭＳ Ｐゴシック" pitchFamily="34" charset="-128"/>
              </a:rPr>
              <a:t>It is right to consider the individual.  It is right to consider the community.  (e.g., trolley)</a:t>
            </a:r>
            <a:endParaRPr lang="en-US" altLang="en-US" dirty="0">
              <a:latin typeface="Calibri" pitchFamily="34" charset="0"/>
              <a:ea typeface="ＭＳ Ｐゴシック" pitchFamily="34" charset="-128"/>
            </a:endParaRPr>
          </a:p>
        </p:txBody>
      </p:sp>
      <p:sp>
        <p:nvSpPr>
          <p:cNvPr id="4" name="TextBox 3"/>
          <p:cNvSpPr txBox="1"/>
          <p:nvPr/>
        </p:nvSpPr>
        <p:spPr>
          <a:xfrm>
            <a:off x="838200" y="4876800"/>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09344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228600"/>
            <a:ext cx="8039100" cy="1143000"/>
          </a:xfrm>
        </p:spPr>
        <p:txBody>
          <a:bodyPr>
            <a:noAutofit/>
          </a:bodyPr>
          <a:lstStyle/>
          <a:p>
            <a:pPr algn="l"/>
            <a:r>
              <a:rPr lang="en-US" sz="2800" dirty="0"/>
              <a:t>Dilemma Paradigm:  </a:t>
            </a:r>
            <a:r>
              <a:rPr lang="en-US" sz="2800" b="1" dirty="0">
                <a:solidFill>
                  <a:prstClr val="black"/>
                </a:solidFill>
              </a:rPr>
              <a:t>Short Term </a:t>
            </a:r>
            <a:r>
              <a:rPr lang="en-US" sz="2800" dirty="0">
                <a:solidFill>
                  <a:prstClr val="black"/>
                </a:solidFill>
              </a:rPr>
              <a:t>versus </a:t>
            </a:r>
            <a:r>
              <a:rPr lang="en-US" sz="2800" b="1" dirty="0">
                <a:solidFill>
                  <a:prstClr val="black"/>
                </a:solidFill>
              </a:rPr>
              <a:t>Long Term</a:t>
            </a:r>
            <a:endParaRPr lang="en-US" sz="2800" dirty="0"/>
          </a:p>
        </p:txBody>
      </p:sp>
      <p:sp>
        <p:nvSpPr>
          <p:cNvPr id="3" name="TextBox 2"/>
          <p:cNvSpPr txBox="1"/>
          <p:nvPr/>
        </p:nvSpPr>
        <p:spPr>
          <a:xfrm>
            <a:off x="647700" y="1447800"/>
            <a:ext cx="7543801" cy="3083921"/>
          </a:xfrm>
          <a:prstGeom prst="rect">
            <a:avLst/>
          </a:prstGeom>
          <a:noFill/>
        </p:spPr>
        <p:txBody>
          <a:bodyPr wrap="square" rtlCol="0">
            <a:spAutoFit/>
          </a:bodyPr>
          <a:lstStyle/>
          <a:p>
            <a:pPr>
              <a:lnSpc>
                <a:spcPct val="90000"/>
              </a:lnSpc>
              <a:defRPr/>
            </a:pPr>
            <a:r>
              <a:rPr lang="en-US" altLang="en-US" b="1" dirty="0">
                <a:solidFill>
                  <a:srgbClr val="FF0000"/>
                </a:solidFill>
                <a:latin typeface="Calibri" pitchFamily="34" charset="0"/>
                <a:ea typeface="ＭＳ Ｐゴシック" pitchFamily="34" charset="-128"/>
              </a:rPr>
              <a:t>WRONG:  </a:t>
            </a:r>
            <a:r>
              <a:rPr lang="en-US" altLang="en-US" dirty="0">
                <a:latin typeface="Calibri" pitchFamily="34" charset="0"/>
                <a:ea typeface="ＭＳ Ｐゴシック" pitchFamily="34" charset="-128"/>
              </a:rPr>
              <a:t>“It’s not right…</a:t>
            </a:r>
          </a:p>
          <a:p>
            <a:pPr>
              <a:lnSpc>
                <a:spcPct val="90000"/>
              </a:lnSpc>
              <a:defRPr/>
            </a:pPr>
            <a:endParaRPr lang="en-US" altLang="en-US" dirty="0">
              <a:latin typeface="Calibri" pitchFamily="34" charset="0"/>
              <a:ea typeface="ＭＳ Ｐゴシック" pitchFamily="34" charset="-128"/>
            </a:endParaRPr>
          </a:p>
          <a:p>
            <a:pPr>
              <a:lnSpc>
                <a:spcPct val="90000"/>
              </a:lnSpc>
              <a:defRPr/>
            </a:pPr>
            <a:r>
              <a:rPr lang="en-US" altLang="en-US" b="1" dirty="0">
                <a:solidFill>
                  <a:srgbClr val="00B050"/>
                </a:solidFill>
                <a:latin typeface="Calibri" pitchFamily="34" charset="0"/>
                <a:ea typeface="ＭＳ Ｐゴシック" pitchFamily="34" charset="-128"/>
              </a:rPr>
              <a:t>RIGHT:  </a:t>
            </a:r>
            <a:r>
              <a:rPr lang="en-US" altLang="en-US" dirty="0">
                <a:latin typeface="Calibri" pitchFamily="34" charset="0"/>
                <a:ea typeface="ＭＳ Ｐゴシック" pitchFamily="34" charset="-128"/>
              </a:rPr>
              <a:t>“It is right to…</a:t>
            </a:r>
          </a:p>
          <a:p>
            <a:pPr>
              <a:lnSpc>
                <a:spcPct val="90000"/>
              </a:lnSpc>
              <a:defRPr/>
            </a:pPr>
            <a:endParaRPr lang="en-US" altLang="en-US" dirty="0">
              <a:latin typeface="Calibri" pitchFamily="34" charset="0"/>
              <a:ea typeface="ＭＳ Ｐゴシック" pitchFamily="34" charset="-128"/>
            </a:endParaRPr>
          </a:p>
          <a:p>
            <a:pPr>
              <a:lnSpc>
                <a:spcPct val="90000"/>
              </a:lnSpc>
              <a:defRPr/>
            </a:pPr>
            <a:endParaRPr lang="en-US" altLang="en-US" dirty="0">
              <a:latin typeface="Calibri" pitchFamily="34" charset="0"/>
              <a:ea typeface="ＭＳ Ｐゴシック" pitchFamily="34" charset="-128"/>
            </a:endParaRPr>
          </a:p>
          <a:p>
            <a:pPr>
              <a:lnSpc>
                <a:spcPct val="90000"/>
              </a:lnSpc>
              <a:defRPr/>
            </a:pPr>
            <a:endParaRPr lang="en-US" i="1" dirty="0">
              <a:latin typeface="Calibri" pitchFamily="34" charset="0"/>
              <a:ea typeface="ＭＳ Ｐゴシック" pitchFamily="34" charset="-128"/>
            </a:endParaRPr>
          </a:p>
          <a:p>
            <a:pPr>
              <a:lnSpc>
                <a:spcPct val="90000"/>
              </a:lnSpc>
              <a:defRPr/>
            </a:pPr>
            <a:r>
              <a:rPr lang="en-US" i="1" dirty="0">
                <a:latin typeface="Calibri" pitchFamily="34" charset="0"/>
                <a:ea typeface="ＭＳ Ｐゴシック" pitchFamily="34" charset="-128"/>
              </a:rPr>
              <a:t>It is right to think and plan short-term.  It is right to think and plan long-term.   (e.g., cheat in college; unprepared for job)</a:t>
            </a:r>
            <a:endParaRPr lang="en-US" altLang="en-US" dirty="0">
              <a:latin typeface="Calibri" pitchFamily="34" charset="0"/>
              <a:ea typeface="ＭＳ Ｐゴシック" pitchFamily="34" charset="-128"/>
            </a:endParaRPr>
          </a:p>
        </p:txBody>
      </p:sp>
      <p:sp>
        <p:nvSpPr>
          <p:cNvPr id="4" name="TextBox 3"/>
          <p:cNvSpPr txBox="1"/>
          <p:nvPr/>
        </p:nvSpPr>
        <p:spPr>
          <a:xfrm>
            <a:off x="838200" y="4876800"/>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81381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6741"/>
          <a:stretch/>
        </p:blipFill>
        <p:spPr bwMode="auto">
          <a:xfrm>
            <a:off x="762000" y="1143000"/>
            <a:ext cx="67818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7700" y="1295400"/>
            <a:ext cx="8571577" cy="1800493"/>
          </a:xfrm>
          <a:prstGeom prst="rect">
            <a:avLst/>
          </a:prstGeom>
          <a:noFill/>
        </p:spPr>
        <p:txBody>
          <a:bodyPr wrap="none" rtlCol="0">
            <a:spAutoFit/>
          </a:bodyPr>
          <a:lstStyle/>
          <a:p>
            <a:pPr>
              <a:spcAft>
                <a:spcPts val="600"/>
              </a:spcAft>
            </a:pPr>
            <a:r>
              <a:rPr lang="en-US" dirty="0"/>
              <a:t>Understanding the type of dilemma helps us</a:t>
            </a:r>
          </a:p>
          <a:p>
            <a:pPr marL="342900" indent="-342900">
              <a:spcAft>
                <a:spcPts val="600"/>
              </a:spcAft>
              <a:buFont typeface="Arial" panose="020B0604020202020204" pitchFamily="34" charset="0"/>
              <a:buChar char="•"/>
            </a:pPr>
            <a:r>
              <a:rPr lang="en-US" dirty="0"/>
              <a:t>separate right from wrong</a:t>
            </a:r>
          </a:p>
          <a:p>
            <a:pPr marL="342900" indent="-342900">
              <a:spcAft>
                <a:spcPts val="600"/>
              </a:spcAft>
              <a:buFont typeface="Arial" panose="020B0604020202020204" pitchFamily="34" charset="0"/>
              <a:buChar char="•"/>
            </a:pPr>
            <a:r>
              <a:rPr lang="en-US" dirty="0"/>
              <a:t>cut through mystery, complexity, and confusion</a:t>
            </a:r>
          </a:p>
          <a:p>
            <a:pPr marL="342900" indent="-342900">
              <a:spcAft>
                <a:spcPts val="600"/>
              </a:spcAft>
              <a:buFont typeface="Arial" panose="020B0604020202020204" pitchFamily="34" charset="0"/>
              <a:buChar char="•"/>
            </a:pPr>
            <a:r>
              <a:rPr lang="en-US" dirty="0"/>
              <a:t>strip away extraneous detail; get to the heart of the matter</a:t>
            </a:r>
          </a:p>
        </p:txBody>
      </p:sp>
      <p:sp>
        <p:nvSpPr>
          <p:cNvPr id="2" name="Title 1"/>
          <p:cNvSpPr>
            <a:spLocks noGrp="1"/>
          </p:cNvSpPr>
          <p:nvPr>
            <p:ph type="title"/>
          </p:nvPr>
        </p:nvSpPr>
        <p:spPr>
          <a:xfrm>
            <a:off x="647700" y="228600"/>
            <a:ext cx="3886200" cy="1143000"/>
          </a:xfrm>
        </p:spPr>
        <p:txBody>
          <a:bodyPr>
            <a:normAutofit/>
          </a:bodyPr>
          <a:lstStyle/>
          <a:p>
            <a:pPr algn="l"/>
            <a:r>
              <a:rPr lang="en-US" sz="2800" dirty="0"/>
              <a:t>4 Dilemma Paradigms</a:t>
            </a:r>
          </a:p>
        </p:txBody>
      </p:sp>
    </p:spTree>
    <p:extLst>
      <p:ext uri="{BB962C8B-B14F-4D97-AF65-F5344CB8AC3E}">
        <p14:creationId xmlns:p14="http://schemas.microsoft.com/office/powerpoint/2010/main" val="4166170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visionhelp.files.wordpress.com/2012/11/dichotomies.jpg?w=812"/>
          <p:cNvPicPr>
            <a:picLocks noChangeAspect="1" noChangeArrowheads="1"/>
          </p:cNvPicPr>
          <p:nvPr/>
        </p:nvPicPr>
        <p:blipFill rotWithShape="1">
          <a:blip r:embed="rId3">
            <a:extLst>
              <a:ext uri="{28A0092B-C50C-407E-A947-70E740481C1C}">
                <a14:useLocalDpi xmlns:a14="http://schemas.microsoft.com/office/drawing/2010/main" val="0"/>
              </a:ext>
            </a:extLst>
          </a:blip>
          <a:srcRect l="6106" t="9248" r="5955"/>
          <a:stretch/>
        </p:blipFill>
        <p:spPr bwMode="auto">
          <a:xfrm>
            <a:off x="4572000" y="1600200"/>
            <a:ext cx="4246169" cy="328651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457199" y="274638"/>
            <a:ext cx="8534401" cy="1143000"/>
          </a:xfrm>
        </p:spPr>
        <p:txBody>
          <a:bodyPr>
            <a:normAutofit/>
          </a:bodyPr>
          <a:lstStyle/>
          <a:p>
            <a:pPr algn="l"/>
            <a:r>
              <a:rPr lang="en-US" sz="2700" dirty="0"/>
              <a:t>Making Tough Choices: Working Through Ethical Dilemmas</a:t>
            </a:r>
          </a:p>
        </p:txBody>
      </p:sp>
      <p:sp>
        <p:nvSpPr>
          <p:cNvPr id="5" name="Content Placeholder 2"/>
          <p:cNvSpPr txBox="1">
            <a:spLocks/>
          </p:cNvSpPr>
          <p:nvPr/>
        </p:nvSpPr>
        <p:spPr>
          <a:xfrm>
            <a:off x="457200" y="1341437"/>
            <a:ext cx="3810000" cy="4876800"/>
          </a:xfrm>
          <a:prstGeom prst="rect">
            <a:avLst/>
          </a:prstGeom>
          <a:ln>
            <a:solidFill>
              <a:srgbClr val="CC6600"/>
            </a:solidFill>
          </a:ln>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6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2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5" charset="-128"/>
              </a:defRPr>
            </a:lvl5pPr>
            <a:lvl6pPr marL="2514600" indent="-228600" algn="l" rtl="0" fontAlgn="base">
              <a:spcBef>
                <a:spcPct val="20000"/>
              </a:spcBef>
              <a:spcAft>
                <a:spcPct val="0"/>
              </a:spcAft>
              <a:buChar char="»"/>
              <a:defRPr>
                <a:solidFill>
                  <a:schemeClr val="tx1"/>
                </a:solidFill>
                <a:latin typeface="+mn-lt"/>
                <a:ea typeface="ＭＳ Ｐゴシック" pitchFamily="-65" charset="-128"/>
              </a:defRPr>
            </a:lvl6pPr>
            <a:lvl7pPr marL="2971800" indent="-228600" algn="l" rtl="0" fontAlgn="base">
              <a:spcBef>
                <a:spcPct val="20000"/>
              </a:spcBef>
              <a:spcAft>
                <a:spcPct val="0"/>
              </a:spcAft>
              <a:buChar char="»"/>
              <a:defRPr>
                <a:solidFill>
                  <a:schemeClr val="tx1"/>
                </a:solidFill>
                <a:latin typeface="+mn-lt"/>
                <a:ea typeface="ＭＳ Ｐゴシック" pitchFamily="-65" charset="-128"/>
              </a:defRPr>
            </a:lvl7pPr>
            <a:lvl8pPr marL="3429000" indent="-228600" algn="l" rtl="0" fontAlgn="base">
              <a:spcBef>
                <a:spcPct val="20000"/>
              </a:spcBef>
              <a:spcAft>
                <a:spcPct val="0"/>
              </a:spcAft>
              <a:buChar char="»"/>
              <a:defRPr>
                <a:solidFill>
                  <a:schemeClr val="tx1"/>
                </a:solidFill>
                <a:latin typeface="+mn-lt"/>
                <a:ea typeface="ＭＳ Ｐゴシック" pitchFamily="-65" charset="-128"/>
              </a:defRPr>
            </a:lvl8pPr>
            <a:lvl9pPr marL="3886200" indent="-228600" algn="l" rtl="0" fontAlgn="base">
              <a:spcBef>
                <a:spcPct val="20000"/>
              </a:spcBef>
              <a:spcAft>
                <a:spcPct val="0"/>
              </a:spcAft>
              <a:buChar char="»"/>
              <a:defRPr>
                <a:solidFill>
                  <a:schemeClr val="tx1"/>
                </a:solidFill>
                <a:latin typeface="+mn-lt"/>
                <a:ea typeface="ＭＳ Ｐゴシック" pitchFamily="-65" charset="-128"/>
              </a:defRPr>
            </a:lvl9pPr>
          </a:lstStyle>
          <a:p>
            <a:pPr marL="339725" indent="-339725">
              <a:spcBef>
                <a:spcPts val="0"/>
              </a:spcBef>
              <a:spcAft>
                <a:spcPts val="900"/>
              </a:spcAft>
              <a:buFont typeface="+mj-lt"/>
              <a:buAutoNum type="arabicPeriod"/>
            </a:pPr>
            <a:r>
              <a:rPr lang="en-US" sz="2200" kern="0" dirty="0">
                <a:latin typeface="Calibri" panose="020F0502020204030204" pitchFamily="34" charset="0"/>
              </a:rPr>
              <a:t>Identify the </a:t>
            </a:r>
            <a:r>
              <a:rPr lang="en-US" sz="2200" kern="0" dirty="0">
                <a:solidFill>
                  <a:srgbClr val="CC6600"/>
                </a:solidFill>
                <a:latin typeface="Calibri" panose="020F0502020204030204" pitchFamily="34" charset="0"/>
              </a:rPr>
              <a:t>ethical dilemma </a:t>
            </a:r>
            <a:r>
              <a:rPr lang="en-US" sz="2200" kern="0" dirty="0">
                <a:latin typeface="Calibri" panose="020F0502020204030204" pitchFamily="34" charset="0"/>
              </a:rPr>
              <a:t>and gather facts</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those likely to be </a:t>
            </a:r>
            <a:r>
              <a:rPr lang="en-US" sz="2200" kern="0" dirty="0">
                <a:solidFill>
                  <a:srgbClr val="CC6600"/>
                </a:solidFill>
                <a:latin typeface="Calibri" panose="020F0502020204030204" pitchFamily="34" charset="0"/>
              </a:rPr>
              <a:t>affected by the decision</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all </a:t>
            </a:r>
            <a:r>
              <a:rPr lang="en-US" sz="2200" kern="0" dirty="0">
                <a:solidFill>
                  <a:srgbClr val="CC6600"/>
                </a:solidFill>
                <a:latin typeface="Calibri" panose="020F0502020204030204" pitchFamily="34" charset="0"/>
              </a:rPr>
              <a:t>viable courses of action</a:t>
            </a:r>
            <a:r>
              <a:rPr lang="en-US" sz="2200" kern="0" dirty="0">
                <a:latin typeface="Calibri" panose="020F0502020204030204" pitchFamily="34" charset="0"/>
              </a:rPr>
              <a:t>, including benefits &amp; risks for each</a:t>
            </a:r>
          </a:p>
          <a:p>
            <a:pPr marL="339725" indent="-339725">
              <a:spcBef>
                <a:spcPts val="0"/>
              </a:spcBef>
              <a:spcAft>
                <a:spcPts val="900"/>
              </a:spcAft>
              <a:buFont typeface="+mj-lt"/>
              <a:buAutoNum type="arabicPeriod"/>
            </a:pPr>
            <a:r>
              <a:rPr lang="en-US" sz="2200" kern="0" dirty="0">
                <a:latin typeface="Calibri" panose="020F0502020204030204" pitchFamily="34" charset="0"/>
              </a:rPr>
              <a:t>Evaluate the </a:t>
            </a:r>
            <a:r>
              <a:rPr lang="en-US" sz="2200" kern="0" dirty="0">
                <a:solidFill>
                  <a:srgbClr val="CC6600"/>
                </a:solidFill>
                <a:latin typeface="Calibri" panose="020F0502020204030204" pitchFamily="34" charset="0"/>
              </a:rPr>
              <a:t>pros &amp; cons</a:t>
            </a:r>
            <a:r>
              <a:rPr lang="en-US" sz="2200" kern="0" dirty="0">
                <a:latin typeface="Calibri" panose="020F0502020204030204" pitchFamily="34" charset="0"/>
              </a:rPr>
              <a:t> for each course of action</a:t>
            </a:r>
          </a:p>
          <a:p>
            <a:pPr marL="339725" indent="-339725">
              <a:spcBef>
                <a:spcPts val="0"/>
              </a:spcBef>
              <a:spcAft>
                <a:spcPts val="900"/>
              </a:spcAft>
              <a:buFont typeface="+mj-lt"/>
              <a:buAutoNum type="arabicPeriod"/>
            </a:pPr>
            <a:r>
              <a:rPr lang="en-US" sz="2200" kern="0" dirty="0">
                <a:latin typeface="Calibri" panose="020F0502020204030204" pitchFamily="34" charset="0"/>
              </a:rPr>
              <a:t>Make a </a:t>
            </a:r>
            <a:r>
              <a:rPr lang="en-US" sz="2200" kern="0" dirty="0">
                <a:solidFill>
                  <a:srgbClr val="CC6600"/>
                </a:solidFill>
                <a:latin typeface="Calibri" panose="020F0502020204030204" pitchFamily="34" charset="0"/>
              </a:rPr>
              <a:t>decision </a:t>
            </a:r>
            <a:r>
              <a:rPr lang="en-US" sz="2200" kern="0" dirty="0">
                <a:latin typeface="Calibri" panose="020F0502020204030204" pitchFamily="34" charset="0"/>
              </a:rPr>
              <a:t>and test it</a:t>
            </a:r>
          </a:p>
          <a:p>
            <a:pPr marL="339725" indent="-339725">
              <a:spcBef>
                <a:spcPts val="0"/>
              </a:spcBef>
              <a:spcAft>
                <a:spcPts val="900"/>
              </a:spcAft>
              <a:buFont typeface="+mj-lt"/>
              <a:buAutoNum type="arabicPeriod"/>
            </a:pPr>
            <a:r>
              <a:rPr lang="en-US" sz="2200" kern="0" dirty="0">
                <a:solidFill>
                  <a:srgbClr val="CC6600"/>
                </a:solidFill>
                <a:latin typeface="Calibri" panose="020F0502020204030204" pitchFamily="34" charset="0"/>
              </a:rPr>
              <a:t>Act and reflect </a:t>
            </a:r>
            <a:r>
              <a:rPr lang="en-US" sz="2200" kern="0" dirty="0">
                <a:latin typeface="Calibri" panose="020F0502020204030204" pitchFamily="34" charset="0"/>
              </a:rPr>
              <a:t>on the outcome</a:t>
            </a:r>
          </a:p>
        </p:txBody>
      </p:sp>
      <p:sp>
        <p:nvSpPr>
          <p:cNvPr id="2" name="TextBox 1"/>
          <p:cNvSpPr txBox="1"/>
          <p:nvPr/>
        </p:nvSpPr>
        <p:spPr>
          <a:xfrm>
            <a:off x="3030896" y="5862935"/>
            <a:ext cx="1998304" cy="461665"/>
          </a:xfrm>
          <a:prstGeom prst="rect">
            <a:avLst/>
          </a:prstGeom>
          <a:solidFill>
            <a:schemeClr val="bg1"/>
          </a:solidFill>
          <a:ln>
            <a:solidFill>
              <a:srgbClr val="CC6600"/>
            </a:solidFill>
          </a:ln>
        </p:spPr>
        <p:txBody>
          <a:bodyPr wrap="none" rtlCol="0">
            <a:spAutoFit/>
          </a:bodyPr>
          <a:lstStyle/>
          <a:p>
            <a:r>
              <a:rPr lang="en-US" dirty="0"/>
              <a:t>A Framework</a:t>
            </a:r>
          </a:p>
        </p:txBody>
      </p:sp>
    </p:spTree>
    <p:extLst>
      <p:ext uri="{BB962C8B-B14F-4D97-AF65-F5344CB8AC3E}">
        <p14:creationId xmlns:p14="http://schemas.microsoft.com/office/powerpoint/2010/main" val="3759284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Ethical Dilemma?</a:t>
            </a:r>
          </a:p>
        </p:txBody>
      </p:sp>
      <p:sp>
        <p:nvSpPr>
          <p:cNvPr id="3" name="Content Placeholder 2"/>
          <p:cNvSpPr>
            <a:spLocks noGrp="1"/>
          </p:cNvSpPr>
          <p:nvPr>
            <p:ph idx="1"/>
          </p:nvPr>
        </p:nvSpPr>
        <p:spPr>
          <a:xfrm>
            <a:off x="457200" y="1341437"/>
            <a:ext cx="3886200" cy="4983163"/>
          </a:xfrm>
          <a:solidFill>
            <a:schemeClr val="accent6">
              <a:lumMod val="60000"/>
              <a:lumOff val="40000"/>
            </a:schemeClr>
          </a:solidFill>
        </p:spPr>
        <p:txBody>
          <a:bodyPr/>
          <a:lstStyle/>
          <a:p>
            <a:pPr marL="0" indent="0">
              <a:buNone/>
            </a:pPr>
            <a:r>
              <a:rPr lang="en-US" sz="2200" dirty="0"/>
              <a:t>Your supervisor enters your office and asks you for a check for $150 for expenses he tells you he had entertaining a client last night.  He submits receipts from a restaurant and dance club.  At lunch your supervisor’s girlfriend stops by to pick him up for lunch and you overhear her telling the receptionist what a great time she had at dinner and dancing with your supervisor the night before.</a:t>
            </a:r>
          </a:p>
          <a:p>
            <a:pPr marL="0" indent="0">
              <a:buNone/>
            </a:pPr>
            <a:r>
              <a:rPr lang="en-US" sz="2200" dirty="0"/>
              <a:t>What do you do?</a:t>
            </a:r>
          </a:p>
          <a:p>
            <a:pPr marL="0" indent="0">
              <a:buNone/>
            </a:pPr>
            <a:endParaRPr lang="en-US" sz="2200" dirty="0"/>
          </a:p>
        </p:txBody>
      </p:sp>
      <p:sp>
        <p:nvSpPr>
          <p:cNvPr id="4" name="Content Placeholder 2"/>
          <p:cNvSpPr txBox="1">
            <a:spLocks/>
          </p:cNvSpPr>
          <p:nvPr/>
        </p:nvSpPr>
        <p:spPr>
          <a:xfrm>
            <a:off x="4876800" y="1341437"/>
            <a:ext cx="3810000" cy="4876800"/>
          </a:xfrm>
          <a:prstGeom prst="rect">
            <a:avLst/>
          </a:prstGeom>
          <a:ln>
            <a:solidFill>
              <a:srgbClr val="CC6600"/>
            </a:solidFill>
          </a:ln>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6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2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5" charset="-128"/>
              </a:defRPr>
            </a:lvl5pPr>
            <a:lvl6pPr marL="2514600" indent="-228600" algn="l" rtl="0" fontAlgn="base">
              <a:spcBef>
                <a:spcPct val="20000"/>
              </a:spcBef>
              <a:spcAft>
                <a:spcPct val="0"/>
              </a:spcAft>
              <a:buChar char="»"/>
              <a:defRPr>
                <a:solidFill>
                  <a:schemeClr val="tx1"/>
                </a:solidFill>
                <a:latin typeface="+mn-lt"/>
                <a:ea typeface="ＭＳ Ｐゴシック" pitchFamily="-65" charset="-128"/>
              </a:defRPr>
            </a:lvl6pPr>
            <a:lvl7pPr marL="2971800" indent="-228600" algn="l" rtl="0" fontAlgn="base">
              <a:spcBef>
                <a:spcPct val="20000"/>
              </a:spcBef>
              <a:spcAft>
                <a:spcPct val="0"/>
              </a:spcAft>
              <a:buChar char="»"/>
              <a:defRPr>
                <a:solidFill>
                  <a:schemeClr val="tx1"/>
                </a:solidFill>
                <a:latin typeface="+mn-lt"/>
                <a:ea typeface="ＭＳ Ｐゴシック" pitchFamily="-65" charset="-128"/>
              </a:defRPr>
            </a:lvl7pPr>
            <a:lvl8pPr marL="3429000" indent="-228600" algn="l" rtl="0" fontAlgn="base">
              <a:spcBef>
                <a:spcPct val="20000"/>
              </a:spcBef>
              <a:spcAft>
                <a:spcPct val="0"/>
              </a:spcAft>
              <a:buChar char="»"/>
              <a:defRPr>
                <a:solidFill>
                  <a:schemeClr val="tx1"/>
                </a:solidFill>
                <a:latin typeface="+mn-lt"/>
                <a:ea typeface="ＭＳ Ｐゴシック" pitchFamily="-65" charset="-128"/>
              </a:defRPr>
            </a:lvl8pPr>
            <a:lvl9pPr marL="3886200" indent="-228600" algn="l" rtl="0" fontAlgn="base">
              <a:spcBef>
                <a:spcPct val="20000"/>
              </a:spcBef>
              <a:spcAft>
                <a:spcPct val="0"/>
              </a:spcAft>
              <a:buChar char="»"/>
              <a:defRPr>
                <a:solidFill>
                  <a:schemeClr val="tx1"/>
                </a:solidFill>
                <a:latin typeface="+mn-lt"/>
                <a:ea typeface="ＭＳ Ｐゴシック" pitchFamily="-65" charset="-128"/>
              </a:defRPr>
            </a:lvl9pPr>
          </a:lstStyle>
          <a:p>
            <a:pPr marL="339725" indent="-339725">
              <a:spcBef>
                <a:spcPts val="0"/>
              </a:spcBef>
              <a:spcAft>
                <a:spcPts val="900"/>
              </a:spcAft>
              <a:buFont typeface="+mj-lt"/>
              <a:buAutoNum type="arabicPeriod"/>
            </a:pPr>
            <a:r>
              <a:rPr lang="en-US" sz="2200" kern="0" dirty="0">
                <a:latin typeface="Calibri" panose="020F0502020204030204" pitchFamily="34" charset="0"/>
              </a:rPr>
              <a:t>Identify the </a:t>
            </a:r>
            <a:r>
              <a:rPr lang="en-US" sz="2200" kern="0" dirty="0">
                <a:solidFill>
                  <a:srgbClr val="CC6600"/>
                </a:solidFill>
                <a:latin typeface="Calibri" panose="020F0502020204030204" pitchFamily="34" charset="0"/>
              </a:rPr>
              <a:t>ethical dilemma </a:t>
            </a:r>
            <a:r>
              <a:rPr lang="en-US" sz="2200" kern="0" dirty="0">
                <a:latin typeface="Calibri" panose="020F0502020204030204" pitchFamily="34" charset="0"/>
              </a:rPr>
              <a:t>and gather facts</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those likely to be </a:t>
            </a:r>
            <a:r>
              <a:rPr lang="en-US" sz="2200" kern="0" dirty="0">
                <a:solidFill>
                  <a:srgbClr val="CC6600"/>
                </a:solidFill>
                <a:latin typeface="Calibri" panose="020F0502020204030204" pitchFamily="34" charset="0"/>
              </a:rPr>
              <a:t>affected by the decision</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all </a:t>
            </a:r>
            <a:r>
              <a:rPr lang="en-US" sz="2200" kern="0" dirty="0">
                <a:solidFill>
                  <a:srgbClr val="CC6600"/>
                </a:solidFill>
                <a:latin typeface="Calibri" panose="020F0502020204030204" pitchFamily="34" charset="0"/>
              </a:rPr>
              <a:t>viable courses of action</a:t>
            </a:r>
            <a:r>
              <a:rPr lang="en-US" sz="2200" kern="0" dirty="0">
                <a:latin typeface="Calibri" panose="020F0502020204030204" pitchFamily="34" charset="0"/>
              </a:rPr>
              <a:t>, including benefits &amp; risks for each</a:t>
            </a:r>
          </a:p>
          <a:p>
            <a:pPr marL="339725" indent="-339725">
              <a:spcBef>
                <a:spcPts val="0"/>
              </a:spcBef>
              <a:spcAft>
                <a:spcPts val="900"/>
              </a:spcAft>
              <a:buFont typeface="+mj-lt"/>
              <a:buAutoNum type="arabicPeriod"/>
            </a:pPr>
            <a:r>
              <a:rPr lang="en-US" sz="2200" kern="0" dirty="0">
                <a:latin typeface="Calibri" panose="020F0502020204030204" pitchFamily="34" charset="0"/>
              </a:rPr>
              <a:t>Evaluate the </a:t>
            </a:r>
            <a:r>
              <a:rPr lang="en-US" sz="2200" kern="0" dirty="0">
                <a:solidFill>
                  <a:srgbClr val="CC6600"/>
                </a:solidFill>
                <a:latin typeface="Calibri" panose="020F0502020204030204" pitchFamily="34" charset="0"/>
              </a:rPr>
              <a:t>pros &amp; cons</a:t>
            </a:r>
            <a:r>
              <a:rPr lang="en-US" sz="2200" kern="0" dirty="0">
                <a:latin typeface="Calibri" panose="020F0502020204030204" pitchFamily="34" charset="0"/>
              </a:rPr>
              <a:t> for each course of action</a:t>
            </a:r>
          </a:p>
          <a:p>
            <a:pPr marL="339725" indent="-339725">
              <a:spcBef>
                <a:spcPts val="0"/>
              </a:spcBef>
              <a:spcAft>
                <a:spcPts val="900"/>
              </a:spcAft>
              <a:buFont typeface="+mj-lt"/>
              <a:buAutoNum type="arabicPeriod"/>
            </a:pPr>
            <a:r>
              <a:rPr lang="en-US" sz="2200" kern="0" dirty="0">
                <a:latin typeface="Calibri" panose="020F0502020204030204" pitchFamily="34" charset="0"/>
              </a:rPr>
              <a:t>Make a </a:t>
            </a:r>
            <a:r>
              <a:rPr lang="en-US" sz="2200" kern="0" dirty="0">
                <a:solidFill>
                  <a:srgbClr val="CC6600"/>
                </a:solidFill>
                <a:latin typeface="Calibri" panose="020F0502020204030204" pitchFamily="34" charset="0"/>
              </a:rPr>
              <a:t>decision </a:t>
            </a:r>
            <a:r>
              <a:rPr lang="en-US" sz="2200" kern="0" dirty="0">
                <a:latin typeface="Calibri" panose="020F0502020204030204" pitchFamily="34" charset="0"/>
              </a:rPr>
              <a:t>and test it</a:t>
            </a:r>
          </a:p>
          <a:p>
            <a:pPr marL="339725" indent="-339725">
              <a:spcBef>
                <a:spcPts val="0"/>
              </a:spcBef>
              <a:spcAft>
                <a:spcPts val="900"/>
              </a:spcAft>
              <a:buFont typeface="+mj-lt"/>
              <a:buAutoNum type="arabicPeriod"/>
            </a:pPr>
            <a:r>
              <a:rPr lang="en-US" sz="2200" kern="0" dirty="0">
                <a:solidFill>
                  <a:srgbClr val="CC6600"/>
                </a:solidFill>
                <a:latin typeface="Calibri" panose="020F0502020204030204" pitchFamily="34" charset="0"/>
              </a:rPr>
              <a:t>Act and reflect </a:t>
            </a:r>
            <a:r>
              <a:rPr lang="en-US" sz="2200" kern="0" dirty="0">
                <a:latin typeface="Calibri" panose="020F0502020204030204" pitchFamily="34" charset="0"/>
              </a:rPr>
              <a:t>on the outcome</a:t>
            </a:r>
          </a:p>
        </p:txBody>
      </p:sp>
    </p:spTree>
    <p:extLst>
      <p:ext uri="{BB962C8B-B14F-4D97-AF65-F5344CB8AC3E}">
        <p14:creationId xmlns:p14="http://schemas.microsoft.com/office/powerpoint/2010/main" val="30468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Ethical Dilemma?</a:t>
            </a:r>
          </a:p>
        </p:txBody>
      </p:sp>
      <p:sp>
        <p:nvSpPr>
          <p:cNvPr id="3" name="Content Placeholder 2"/>
          <p:cNvSpPr>
            <a:spLocks noGrp="1"/>
          </p:cNvSpPr>
          <p:nvPr>
            <p:ph idx="1"/>
          </p:nvPr>
        </p:nvSpPr>
        <p:spPr>
          <a:xfrm>
            <a:off x="457200" y="1341437"/>
            <a:ext cx="3886200" cy="4983163"/>
          </a:xfrm>
          <a:solidFill>
            <a:schemeClr val="accent6">
              <a:lumMod val="60000"/>
              <a:lumOff val="40000"/>
            </a:schemeClr>
          </a:solidFill>
        </p:spPr>
        <p:txBody>
          <a:bodyPr vert="horz" lIns="91440" tIns="45720" rIns="91440" bIns="45720" rtlCol="0">
            <a:normAutofit/>
          </a:bodyPr>
          <a:lstStyle/>
          <a:p>
            <a:pPr marL="0" indent="0">
              <a:buNone/>
            </a:pPr>
            <a:r>
              <a:rPr lang="en-US" sz="2200" dirty="0"/>
              <a:t>In your spare time at work, you developed a business app on the computer in your office.  You show your app to a friend who encourages you to market it on your own because you could probably make a lot of money quickly.  This is an attractive idea, however you developed it using company equipment during time that you were at work.</a:t>
            </a:r>
          </a:p>
          <a:p>
            <a:pPr marL="0" indent="0">
              <a:buNone/>
            </a:pPr>
            <a:r>
              <a:rPr lang="en-US" sz="2200" dirty="0"/>
              <a:t>What do you do?</a:t>
            </a:r>
          </a:p>
          <a:p>
            <a:pPr marL="0" indent="0">
              <a:buNone/>
            </a:pPr>
            <a:endParaRPr lang="en-US" sz="2200" dirty="0"/>
          </a:p>
        </p:txBody>
      </p:sp>
      <p:sp>
        <p:nvSpPr>
          <p:cNvPr id="4" name="Content Placeholder 2"/>
          <p:cNvSpPr txBox="1">
            <a:spLocks/>
          </p:cNvSpPr>
          <p:nvPr/>
        </p:nvSpPr>
        <p:spPr>
          <a:xfrm>
            <a:off x="4876800" y="1341437"/>
            <a:ext cx="3810000" cy="4876800"/>
          </a:xfrm>
          <a:prstGeom prst="rect">
            <a:avLst/>
          </a:prstGeom>
          <a:ln>
            <a:solidFill>
              <a:srgbClr val="CC6600"/>
            </a:solidFill>
          </a:ln>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6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2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5" charset="-128"/>
              </a:defRPr>
            </a:lvl5pPr>
            <a:lvl6pPr marL="2514600" indent="-228600" algn="l" rtl="0" fontAlgn="base">
              <a:spcBef>
                <a:spcPct val="20000"/>
              </a:spcBef>
              <a:spcAft>
                <a:spcPct val="0"/>
              </a:spcAft>
              <a:buChar char="»"/>
              <a:defRPr>
                <a:solidFill>
                  <a:schemeClr val="tx1"/>
                </a:solidFill>
                <a:latin typeface="+mn-lt"/>
                <a:ea typeface="ＭＳ Ｐゴシック" pitchFamily="-65" charset="-128"/>
              </a:defRPr>
            </a:lvl6pPr>
            <a:lvl7pPr marL="2971800" indent="-228600" algn="l" rtl="0" fontAlgn="base">
              <a:spcBef>
                <a:spcPct val="20000"/>
              </a:spcBef>
              <a:spcAft>
                <a:spcPct val="0"/>
              </a:spcAft>
              <a:buChar char="»"/>
              <a:defRPr>
                <a:solidFill>
                  <a:schemeClr val="tx1"/>
                </a:solidFill>
                <a:latin typeface="+mn-lt"/>
                <a:ea typeface="ＭＳ Ｐゴシック" pitchFamily="-65" charset="-128"/>
              </a:defRPr>
            </a:lvl7pPr>
            <a:lvl8pPr marL="3429000" indent="-228600" algn="l" rtl="0" fontAlgn="base">
              <a:spcBef>
                <a:spcPct val="20000"/>
              </a:spcBef>
              <a:spcAft>
                <a:spcPct val="0"/>
              </a:spcAft>
              <a:buChar char="»"/>
              <a:defRPr>
                <a:solidFill>
                  <a:schemeClr val="tx1"/>
                </a:solidFill>
                <a:latin typeface="+mn-lt"/>
                <a:ea typeface="ＭＳ Ｐゴシック" pitchFamily="-65" charset="-128"/>
              </a:defRPr>
            </a:lvl8pPr>
            <a:lvl9pPr marL="3886200" indent="-228600" algn="l" rtl="0" fontAlgn="base">
              <a:spcBef>
                <a:spcPct val="20000"/>
              </a:spcBef>
              <a:spcAft>
                <a:spcPct val="0"/>
              </a:spcAft>
              <a:buChar char="»"/>
              <a:defRPr>
                <a:solidFill>
                  <a:schemeClr val="tx1"/>
                </a:solidFill>
                <a:latin typeface="+mn-lt"/>
                <a:ea typeface="ＭＳ Ｐゴシック" pitchFamily="-65" charset="-128"/>
              </a:defRPr>
            </a:lvl9pPr>
          </a:lstStyle>
          <a:p>
            <a:pPr marL="339725" indent="-339725">
              <a:spcBef>
                <a:spcPts val="0"/>
              </a:spcBef>
              <a:spcAft>
                <a:spcPts val="900"/>
              </a:spcAft>
              <a:buFont typeface="+mj-lt"/>
              <a:buAutoNum type="arabicPeriod"/>
            </a:pPr>
            <a:r>
              <a:rPr lang="en-US" sz="2200" kern="0" dirty="0">
                <a:latin typeface="Calibri" panose="020F0502020204030204" pitchFamily="34" charset="0"/>
              </a:rPr>
              <a:t>Identify the </a:t>
            </a:r>
            <a:r>
              <a:rPr lang="en-US" sz="2200" kern="0" dirty="0">
                <a:solidFill>
                  <a:srgbClr val="CC6600"/>
                </a:solidFill>
                <a:latin typeface="Calibri" panose="020F0502020204030204" pitchFamily="34" charset="0"/>
              </a:rPr>
              <a:t>ethical dilemma </a:t>
            </a:r>
            <a:r>
              <a:rPr lang="en-US" sz="2200" kern="0" dirty="0">
                <a:latin typeface="Calibri" panose="020F0502020204030204" pitchFamily="34" charset="0"/>
              </a:rPr>
              <a:t>and gather facts</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those likely to be </a:t>
            </a:r>
            <a:r>
              <a:rPr lang="en-US" sz="2200" kern="0" dirty="0">
                <a:solidFill>
                  <a:srgbClr val="CC6600"/>
                </a:solidFill>
                <a:latin typeface="Calibri" panose="020F0502020204030204" pitchFamily="34" charset="0"/>
              </a:rPr>
              <a:t>affected by the decision</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all </a:t>
            </a:r>
            <a:r>
              <a:rPr lang="en-US" sz="2200" kern="0" dirty="0">
                <a:solidFill>
                  <a:srgbClr val="CC6600"/>
                </a:solidFill>
                <a:latin typeface="Calibri" panose="020F0502020204030204" pitchFamily="34" charset="0"/>
              </a:rPr>
              <a:t>viable courses of action</a:t>
            </a:r>
            <a:r>
              <a:rPr lang="en-US" sz="2200" kern="0" dirty="0">
                <a:latin typeface="Calibri" panose="020F0502020204030204" pitchFamily="34" charset="0"/>
              </a:rPr>
              <a:t>, including benefits &amp; risks for each</a:t>
            </a:r>
          </a:p>
          <a:p>
            <a:pPr marL="339725" indent="-339725">
              <a:spcBef>
                <a:spcPts val="0"/>
              </a:spcBef>
              <a:spcAft>
                <a:spcPts val="900"/>
              </a:spcAft>
              <a:buFont typeface="+mj-lt"/>
              <a:buAutoNum type="arabicPeriod"/>
            </a:pPr>
            <a:r>
              <a:rPr lang="en-US" sz="2200" kern="0" dirty="0">
                <a:latin typeface="Calibri" panose="020F0502020204030204" pitchFamily="34" charset="0"/>
              </a:rPr>
              <a:t>Evaluate the </a:t>
            </a:r>
            <a:r>
              <a:rPr lang="en-US" sz="2200" kern="0" dirty="0">
                <a:solidFill>
                  <a:srgbClr val="CC6600"/>
                </a:solidFill>
                <a:latin typeface="Calibri" panose="020F0502020204030204" pitchFamily="34" charset="0"/>
              </a:rPr>
              <a:t>pros &amp; cons</a:t>
            </a:r>
            <a:r>
              <a:rPr lang="en-US" sz="2200" kern="0" dirty="0">
                <a:latin typeface="Calibri" panose="020F0502020204030204" pitchFamily="34" charset="0"/>
              </a:rPr>
              <a:t> for each course of action</a:t>
            </a:r>
          </a:p>
          <a:p>
            <a:pPr marL="339725" indent="-339725">
              <a:spcBef>
                <a:spcPts val="0"/>
              </a:spcBef>
              <a:spcAft>
                <a:spcPts val="900"/>
              </a:spcAft>
              <a:buFont typeface="+mj-lt"/>
              <a:buAutoNum type="arabicPeriod"/>
            </a:pPr>
            <a:r>
              <a:rPr lang="en-US" sz="2200" kern="0" dirty="0">
                <a:latin typeface="Calibri" panose="020F0502020204030204" pitchFamily="34" charset="0"/>
              </a:rPr>
              <a:t>Make a </a:t>
            </a:r>
            <a:r>
              <a:rPr lang="en-US" sz="2200" kern="0" dirty="0">
                <a:solidFill>
                  <a:srgbClr val="CC6600"/>
                </a:solidFill>
                <a:latin typeface="Calibri" panose="020F0502020204030204" pitchFamily="34" charset="0"/>
              </a:rPr>
              <a:t>decision </a:t>
            </a:r>
            <a:r>
              <a:rPr lang="en-US" sz="2200" kern="0" dirty="0">
                <a:latin typeface="Calibri" panose="020F0502020204030204" pitchFamily="34" charset="0"/>
              </a:rPr>
              <a:t>and test it</a:t>
            </a:r>
          </a:p>
          <a:p>
            <a:pPr marL="339725" indent="-339725">
              <a:spcBef>
                <a:spcPts val="0"/>
              </a:spcBef>
              <a:spcAft>
                <a:spcPts val="900"/>
              </a:spcAft>
              <a:buFont typeface="+mj-lt"/>
              <a:buAutoNum type="arabicPeriod"/>
            </a:pPr>
            <a:r>
              <a:rPr lang="en-US" sz="2200" kern="0" dirty="0">
                <a:solidFill>
                  <a:srgbClr val="CC6600"/>
                </a:solidFill>
                <a:latin typeface="Calibri" panose="020F0502020204030204" pitchFamily="34" charset="0"/>
              </a:rPr>
              <a:t>Act and reflect </a:t>
            </a:r>
            <a:r>
              <a:rPr lang="en-US" sz="2200" kern="0" dirty="0">
                <a:latin typeface="Calibri" panose="020F0502020204030204" pitchFamily="34" charset="0"/>
              </a:rPr>
              <a:t>on the outcome</a:t>
            </a:r>
          </a:p>
        </p:txBody>
      </p:sp>
    </p:spTree>
    <p:extLst>
      <p:ext uri="{BB962C8B-B14F-4D97-AF65-F5344CB8AC3E}">
        <p14:creationId xmlns:p14="http://schemas.microsoft.com/office/powerpoint/2010/main" val="119665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Ethical Dilemma?</a:t>
            </a:r>
          </a:p>
        </p:txBody>
      </p:sp>
      <p:sp>
        <p:nvSpPr>
          <p:cNvPr id="3" name="Content Placeholder 2"/>
          <p:cNvSpPr>
            <a:spLocks noGrp="1"/>
          </p:cNvSpPr>
          <p:nvPr>
            <p:ph idx="1"/>
          </p:nvPr>
        </p:nvSpPr>
        <p:spPr>
          <a:xfrm>
            <a:off x="457200" y="1341437"/>
            <a:ext cx="3886200" cy="4983163"/>
          </a:xfrm>
          <a:solidFill>
            <a:schemeClr val="accent6">
              <a:lumMod val="60000"/>
              <a:lumOff val="40000"/>
            </a:schemeClr>
          </a:solidFill>
        </p:spPr>
        <p:txBody>
          <a:bodyPr vert="horz" lIns="91440" tIns="45720" rIns="91440" bIns="45720" rtlCol="0">
            <a:normAutofit/>
          </a:bodyPr>
          <a:lstStyle/>
          <a:p>
            <a:pPr marL="0" indent="0">
              <a:buNone/>
            </a:pPr>
            <a:r>
              <a:rPr lang="en-US" sz="2200" dirty="0"/>
              <a:t>You are a college senior in an internship as a social worker.   Your work with clients is to be kept confidential.  Interns are required to be under the supervision of an appropriately credentialed social work field instructor.  Your supervisor has asked you for information about one of your clients.</a:t>
            </a:r>
          </a:p>
          <a:p>
            <a:pPr marL="0" indent="0">
              <a:buNone/>
            </a:pPr>
            <a:r>
              <a:rPr lang="en-US" sz="2200" dirty="0"/>
              <a:t>What do you do?</a:t>
            </a:r>
          </a:p>
          <a:p>
            <a:pPr marL="0" indent="0">
              <a:buNone/>
            </a:pPr>
            <a:endParaRPr lang="en-US" sz="2200" dirty="0"/>
          </a:p>
        </p:txBody>
      </p:sp>
      <p:sp>
        <p:nvSpPr>
          <p:cNvPr id="4" name="Content Placeholder 2"/>
          <p:cNvSpPr txBox="1">
            <a:spLocks/>
          </p:cNvSpPr>
          <p:nvPr/>
        </p:nvSpPr>
        <p:spPr>
          <a:xfrm>
            <a:off x="4876800" y="1341437"/>
            <a:ext cx="3810000" cy="4876800"/>
          </a:xfrm>
          <a:prstGeom prst="rect">
            <a:avLst/>
          </a:prstGeom>
          <a:ln>
            <a:solidFill>
              <a:srgbClr val="CC6600"/>
            </a:solidFill>
          </a:ln>
        </p:spPr>
        <p:txBody>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6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har char="•"/>
              <a:defRPr sz="22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5" charset="-128"/>
              </a:defRPr>
            </a:lvl5pPr>
            <a:lvl6pPr marL="2514600" indent="-228600" algn="l" rtl="0" fontAlgn="base">
              <a:spcBef>
                <a:spcPct val="20000"/>
              </a:spcBef>
              <a:spcAft>
                <a:spcPct val="0"/>
              </a:spcAft>
              <a:buChar char="»"/>
              <a:defRPr>
                <a:solidFill>
                  <a:schemeClr val="tx1"/>
                </a:solidFill>
                <a:latin typeface="+mn-lt"/>
                <a:ea typeface="ＭＳ Ｐゴシック" pitchFamily="-65" charset="-128"/>
              </a:defRPr>
            </a:lvl6pPr>
            <a:lvl7pPr marL="2971800" indent="-228600" algn="l" rtl="0" fontAlgn="base">
              <a:spcBef>
                <a:spcPct val="20000"/>
              </a:spcBef>
              <a:spcAft>
                <a:spcPct val="0"/>
              </a:spcAft>
              <a:buChar char="»"/>
              <a:defRPr>
                <a:solidFill>
                  <a:schemeClr val="tx1"/>
                </a:solidFill>
                <a:latin typeface="+mn-lt"/>
                <a:ea typeface="ＭＳ Ｐゴシック" pitchFamily="-65" charset="-128"/>
              </a:defRPr>
            </a:lvl7pPr>
            <a:lvl8pPr marL="3429000" indent="-228600" algn="l" rtl="0" fontAlgn="base">
              <a:spcBef>
                <a:spcPct val="20000"/>
              </a:spcBef>
              <a:spcAft>
                <a:spcPct val="0"/>
              </a:spcAft>
              <a:buChar char="»"/>
              <a:defRPr>
                <a:solidFill>
                  <a:schemeClr val="tx1"/>
                </a:solidFill>
                <a:latin typeface="+mn-lt"/>
                <a:ea typeface="ＭＳ Ｐゴシック" pitchFamily="-65" charset="-128"/>
              </a:defRPr>
            </a:lvl8pPr>
            <a:lvl9pPr marL="3886200" indent="-228600" algn="l" rtl="0" fontAlgn="base">
              <a:spcBef>
                <a:spcPct val="20000"/>
              </a:spcBef>
              <a:spcAft>
                <a:spcPct val="0"/>
              </a:spcAft>
              <a:buChar char="»"/>
              <a:defRPr>
                <a:solidFill>
                  <a:schemeClr val="tx1"/>
                </a:solidFill>
                <a:latin typeface="+mn-lt"/>
                <a:ea typeface="ＭＳ Ｐゴシック" pitchFamily="-65" charset="-128"/>
              </a:defRPr>
            </a:lvl9pPr>
          </a:lstStyle>
          <a:p>
            <a:pPr marL="339725" indent="-339725">
              <a:spcBef>
                <a:spcPts val="0"/>
              </a:spcBef>
              <a:spcAft>
                <a:spcPts val="900"/>
              </a:spcAft>
              <a:buFont typeface="+mj-lt"/>
              <a:buAutoNum type="arabicPeriod"/>
            </a:pPr>
            <a:r>
              <a:rPr lang="en-US" sz="2200" kern="0" dirty="0">
                <a:latin typeface="Calibri" panose="020F0502020204030204" pitchFamily="34" charset="0"/>
              </a:rPr>
              <a:t>Identify the </a:t>
            </a:r>
            <a:r>
              <a:rPr lang="en-US" sz="2200" kern="0" dirty="0">
                <a:solidFill>
                  <a:srgbClr val="CC6600"/>
                </a:solidFill>
                <a:latin typeface="Calibri" panose="020F0502020204030204" pitchFamily="34" charset="0"/>
              </a:rPr>
              <a:t>ethical dilemma </a:t>
            </a:r>
            <a:r>
              <a:rPr lang="en-US" sz="2200" kern="0" dirty="0">
                <a:latin typeface="Calibri" panose="020F0502020204030204" pitchFamily="34" charset="0"/>
              </a:rPr>
              <a:t>and gather facts</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those likely to be </a:t>
            </a:r>
            <a:r>
              <a:rPr lang="en-US" sz="2200" kern="0" dirty="0">
                <a:solidFill>
                  <a:srgbClr val="CC6600"/>
                </a:solidFill>
                <a:latin typeface="Calibri" panose="020F0502020204030204" pitchFamily="34" charset="0"/>
              </a:rPr>
              <a:t>affected by the decision</a:t>
            </a:r>
          </a:p>
          <a:p>
            <a:pPr marL="339725" indent="-339725">
              <a:spcBef>
                <a:spcPts val="0"/>
              </a:spcBef>
              <a:spcAft>
                <a:spcPts val="900"/>
              </a:spcAft>
              <a:buFont typeface="+mj-lt"/>
              <a:buAutoNum type="arabicPeriod"/>
            </a:pPr>
            <a:r>
              <a:rPr lang="en-US" sz="2200" kern="0" dirty="0">
                <a:latin typeface="Calibri" panose="020F0502020204030204" pitchFamily="34" charset="0"/>
              </a:rPr>
              <a:t>Identify all </a:t>
            </a:r>
            <a:r>
              <a:rPr lang="en-US" sz="2200" kern="0" dirty="0">
                <a:solidFill>
                  <a:srgbClr val="CC6600"/>
                </a:solidFill>
                <a:latin typeface="Calibri" panose="020F0502020204030204" pitchFamily="34" charset="0"/>
              </a:rPr>
              <a:t>viable courses of action</a:t>
            </a:r>
            <a:r>
              <a:rPr lang="en-US" sz="2200" kern="0" dirty="0">
                <a:latin typeface="Calibri" panose="020F0502020204030204" pitchFamily="34" charset="0"/>
              </a:rPr>
              <a:t>, including benefits &amp; risks for each</a:t>
            </a:r>
          </a:p>
          <a:p>
            <a:pPr marL="339725" indent="-339725">
              <a:spcBef>
                <a:spcPts val="0"/>
              </a:spcBef>
              <a:spcAft>
                <a:spcPts val="900"/>
              </a:spcAft>
              <a:buFont typeface="+mj-lt"/>
              <a:buAutoNum type="arabicPeriod"/>
            </a:pPr>
            <a:r>
              <a:rPr lang="en-US" sz="2200" kern="0" dirty="0">
                <a:latin typeface="Calibri" panose="020F0502020204030204" pitchFamily="34" charset="0"/>
              </a:rPr>
              <a:t>Evaluate the </a:t>
            </a:r>
            <a:r>
              <a:rPr lang="en-US" sz="2200" kern="0" dirty="0">
                <a:solidFill>
                  <a:srgbClr val="CC6600"/>
                </a:solidFill>
                <a:latin typeface="Calibri" panose="020F0502020204030204" pitchFamily="34" charset="0"/>
              </a:rPr>
              <a:t>pros &amp; cons</a:t>
            </a:r>
            <a:r>
              <a:rPr lang="en-US" sz="2200" kern="0" dirty="0">
                <a:latin typeface="Calibri" panose="020F0502020204030204" pitchFamily="34" charset="0"/>
              </a:rPr>
              <a:t> for each course of action</a:t>
            </a:r>
          </a:p>
          <a:p>
            <a:pPr marL="339725" indent="-339725">
              <a:spcBef>
                <a:spcPts val="0"/>
              </a:spcBef>
              <a:spcAft>
                <a:spcPts val="900"/>
              </a:spcAft>
              <a:buFont typeface="+mj-lt"/>
              <a:buAutoNum type="arabicPeriod"/>
            </a:pPr>
            <a:r>
              <a:rPr lang="en-US" sz="2200" kern="0" dirty="0">
                <a:latin typeface="Calibri" panose="020F0502020204030204" pitchFamily="34" charset="0"/>
              </a:rPr>
              <a:t>Make a </a:t>
            </a:r>
            <a:r>
              <a:rPr lang="en-US" sz="2200" kern="0" dirty="0">
                <a:solidFill>
                  <a:srgbClr val="CC6600"/>
                </a:solidFill>
                <a:latin typeface="Calibri" panose="020F0502020204030204" pitchFamily="34" charset="0"/>
              </a:rPr>
              <a:t>decision </a:t>
            </a:r>
            <a:r>
              <a:rPr lang="en-US" sz="2200" kern="0" dirty="0">
                <a:latin typeface="Calibri" panose="020F0502020204030204" pitchFamily="34" charset="0"/>
              </a:rPr>
              <a:t>and test it</a:t>
            </a:r>
          </a:p>
          <a:p>
            <a:pPr marL="339725" indent="-339725">
              <a:spcBef>
                <a:spcPts val="0"/>
              </a:spcBef>
              <a:spcAft>
                <a:spcPts val="900"/>
              </a:spcAft>
              <a:buFont typeface="+mj-lt"/>
              <a:buAutoNum type="arabicPeriod"/>
            </a:pPr>
            <a:r>
              <a:rPr lang="en-US" sz="2200" kern="0" dirty="0">
                <a:solidFill>
                  <a:srgbClr val="CC6600"/>
                </a:solidFill>
                <a:latin typeface="Calibri" panose="020F0502020204030204" pitchFamily="34" charset="0"/>
              </a:rPr>
              <a:t>Act and reflect </a:t>
            </a:r>
            <a:r>
              <a:rPr lang="en-US" sz="2200" kern="0" dirty="0">
                <a:latin typeface="Calibri" panose="020F0502020204030204" pitchFamily="34" charset="0"/>
              </a:rPr>
              <a:t>on the outcome</a:t>
            </a:r>
          </a:p>
        </p:txBody>
      </p:sp>
    </p:spTree>
    <p:extLst>
      <p:ext uri="{BB962C8B-B14F-4D97-AF65-F5344CB8AC3E}">
        <p14:creationId xmlns:p14="http://schemas.microsoft.com/office/powerpoint/2010/main" val="269482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0"/>
            <a:ext cx="9296400" cy="6934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p:cNvSpPr>
          <p:nvPr/>
        </p:nvSpPr>
        <p:spPr bwMode="auto">
          <a:xfrm>
            <a:off x="1143000" y="2362200"/>
            <a:ext cx="7772400" cy="1362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cap="all">
                <a:solidFill>
                  <a:srgbClr val="284794"/>
                </a:solidFill>
                <a:latin typeface="Calibri"/>
                <a:ea typeface="ＭＳ Ｐゴシック" charset="-128"/>
                <a:cs typeface="Calibri"/>
              </a:defRPr>
            </a:lvl1pPr>
            <a:lvl2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2pPr>
            <a:lvl3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3pPr>
            <a:lvl4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4pPr>
            <a:lvl5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a:lstStyle>
          <a:p>
            <a:r>
              <a:rPr lang="en-US" b="0" dirty="0">
                <a:solidFill>
                  <a:schemeClr val="bg1"/>
                </a:solidFill>
              </a:rPr>
              <a:t>BEHAVIORAL ETHICS</a:t>
            </a:r>
            <a:endParaRPr lang="en-US" b="0" kern="0" dirty="0">
              <a:solidFill>
                <a:schemeClr val="bg1"/>
              </a:solidFill>
            </a:endParaRPr>
          </a:p>
        </p:txBody>
      </p:sp>
    </p:spTree>
    <p:extLst>
      <p:ext uri="{BB962C8B-B14F-4D97-AF65-F5344CB8AC3E}">
        <p14:creationId xmlns:p14="http://schemas.microsoft.com/office/powerpoint/2010/main" val="34205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Behavioral Ethics</a:t>
            </a:r>
          </a:p>
        </p:txBody>
      </p:sp>
      <p:sp>
        <p:nvSpPr>
          <p:cNvPr id="3" name="Content Placeholder 2"/>
          <p:cNvSpPr>
            <a:spLocks noGrp="1"/>
          </p:cNvSpPr>
          <p:nvPr>
            <p:ph idx="1"/>
          </p:nvPr>
        </p:nvSpPr>
        <p:spPr>
          <a:xfrm>
            <a:off x="457200" y="1484312"/>
            <a:ext cx="8229600" cy="2554288"/>
          </a:xfrm>
        </p:spPr>
        <p:txBody>
          <a:bodyPr>
            <a:normAutofit/>
          </a:bodyPr>
          <a:lstStyle/>
          <a:p>
            <a:pPr>
              <a:spcBef>
                <a:spcPct val="30000"/>
              </a:spcBef>
              <a:defRPr/>
            </a:pPr>
            <a:r>
              <a:rPr lang="en-US" sz="2400" dirty="0"/>
              <a:t>Draws on behavioral psychology, cognitive science and related fields to determine why people make the ethical decisions that they do, both good and bad.</a:t>
            </a:r>
          </a:p>
          <a:p>
            <a:pPr eaLnBrk="1" hangingPunct="1">
              <a:spcBef>
                <a:spcPct val="30000"/>
              </a:spcBef>
              <a:defRPr/>
            </a:pPr>
            <a:r>
              <a:rPr lang="en-US" sz="2400" dirty="0"/>
              <a:t>Much research addresses the question of why good people do bad things. </a:t>
            </a:r>
          </a:p>
          <a:p>
            <a:pPr marL="0" indent="0" eaLnBrk="1" hangingPunct="1">
              <a:spcBef>
                <a:spcPct val="30000"/>
              </a:spcBef>
              <a:buNone/>
              <a:defRPr/>
            </a:pPr>
            <a:endParaRPr lang="en-US" sz="2400" dirty="0"/>
          </a:p>
        </p:txBody>
      </p:sp>
      <p:pic>
        <p:nvPicPr>
          <p:cNvPr id="6" name="Picture 4" descr="Image result for behavior resear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3276600"/>
            <a:ext cx="5562600" cy="312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892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Behavioral Ethics</a:t>
            </a:r>
          </a:p>
        </p:txBody>
      </p:sp>
      <p:pic>
        <p:nvPicPr>
          <p:cNvPr id="3" name="Picture 6" descr="http://www.psdgraphics.com/wp-content/uploads/2009/04/black-lcd-display.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69" t="4530" r="8114" b="22268"/>
          <a:stretch/>
        </p:blipFill>
        <p:spPr bwMode="auto">
          <a:xfrm>
            <a:off x="533400" y="1266010"/>
            <a:ext cx="8141976" cy="490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938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Behavioral Ethics</a:t>
            </a:r>
          </a:p>
        </p:txBody>
      </p:sp>
      <p:sp>
        <p:nvSpPr>
          <p:cNvPr id="3" name="Content Placeholder 2"/>
          <p:cNvSpPr>
            <a:spLocks noGrp="1"/>
          </p:cNvSpPr>
          <p:nvPr>
            <p:ph idx="1"/>
          </p:nvPr>
        </p:nvSpPr>
        <p:spPr>
          <a:xfrm>
            <a:off x="457200" y="1447800"/>
            <a:ext cx="7928924" cy="4525963"/>
          </a:xfrm>
        </p:spPr>
        <p:txBody>
          <a:bodyPr/>
          <a:lstStyle/>
          <a:p>
            <a:pPr marL="0" indent="0">
              <a:buNone/>
            </a:pPr>
            <a:r>
              <a:rPr lang="en-US" sz="2800" dirty="0"/>
              <a:t>How &amp; why people make the ethical/unethical decisions they make</a:t>
            </a:r>
          </a:p>
          <a:p>
            <a:r>
              <a:rPr lang="en-US" sz="2800" dirty="0"/>
              <a:t>Conformity Bias</a:t>
            </a:r>
          </a:p>
          <a:p>
            <a:r>
              <a:rPr lang="en-US" sz="2800" dirty="0"/>
              <a:t>Role Morality</a:t>
            </a:r>
          </a:p>
          <a:p>
            <a:r>
              <a:rPr lang="en-US" sz="2800" dirty="0"/>
              <a:t>Overconfidence Bias</a:t>
            </a:r>
          </a:p>
        </p:txBody>
      </p:sp>
      <p:sp>
        <p:nvSpPr>
          <p:cNvPr id="4" name="AutoShape 7" descr="Image result for role moral"/>
          <p:cNvSpPr>
            <a:spLocks noChangeAspect="1" noChangeArrowheads="1"/>
          </p:cNvSpPr>
          <p:nvPr/>
        </p:nvSpPr>
        <p:spPr bwMode="auto">
          <a:xfrm>
            <a:off x="155575" y="-1257300"/>
            <a:ext cx="4381500" cy="2628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89452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3"/>
          </p:cNvPr>
          <p:cNvSpPr/>
          <p:nvPr/>
        </p:nvSpPr>
        <p:spPr bwMode="auto">
          <a:xfrm>
            <a:off x="5715000" y="5763752"/>
            <a:ext cx="1524000" cy="7894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 y="1189038"/>
            <a:ext cx="8139113" cy="490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169144"/>
      </p:ext>
    </p:extLst>
  </p:cSld>
  <p:clrMapOvr>
    <a:masterClrMapping/>
  </p:clrMapOvr>
  <p:timing>
    <p:tnLst>
      <p:par>
        <p:cTn id="1" dur="indefinite" restart="never" nodeType="tmRoot">
          <p:childTnLst>
            <p:par>
              <p:cTn id="2"/>
            </p:par>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Predictable Irrationality </a:t>
            </a:r>
          </a:p>
        </p:txBody>
      </p:sp>
      <p:sp>
        <p:nvSpPr>
          <p:cNvPr id="3" name="Content Placeholder 2"/>
          <p:cNvSpPr>
            <a:spLocks noGrp="1"/>
          </p:cNvSpPr>
          <p:nvPr>
            <p:ph idx="1"/>
          </p:nvPr>
        </p:nvSpPr>
        <p:spPr>
          <a:xfrm>
            <a:off x="1066800" y="1295400"/>
            <a:ext cx="6781800" cy="914400"/>
          </a:xfrm>
          <a:ln w="19050">
            <a:noFill/>
          </a:ln>
        </p:spPr>
        <p:txBody>
          <a:bodyPr>
            <a:noAutofit/>
          </a:bodyPr>
          <a:lstStyle/>
          <a:p>
            <a:pPr marL="57150" indent="0">
              <a:buNone/>
            </a:pPr>
            <a:r>
              <a:rPr lang="en-US" sz="2800" dirty="0"/>
              <a:t>“moral dumbfounding” – when a strong ethical judgment is reached that cannot be</a:t>
            </a:r>
          </a:p>
        </p:txBody>
      </p:sp>
      <p:pic>
        <p:nvPicPr>
          <p:cNvPr id="4" name="Picture 6" descr="https://shilrani.files.wordpress.com/2012/03/atheistcartoons-tumblr-com.png?w=4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8821" y="2297113"/>
            <a:ext cx="5426979" cy="379888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bwMode="auto">
          <a:xfrm>
            <a:off x="1066800" y="2133600"/>
            <a:ext cx="2438400" cy="914400"/>
          </a:xfrm>
          <a:prstGeom prst="rect">
            <a:avLst/>
          </a:prstGeom>
          <a:noFill/>
          <a:ln w="19050">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Calibri"/>
                <a:ea typeface="ＭＳ Ｐゴシック" charset="-128"/>
                <a:cs typeface="Calibri"/>
              </a:defRPr>
            </a:lvl1pPr>
            <a:lvl2pPr marL="742950" indent="-285750" algn="l" rtl="0" eaLnBrk="1" fontAlgn="base" hangingPunct="1">
              <a:spcBef>
                <a:spcPct val="20000"/>
              </a:spcBef>
              <a:spcAft>
                <a:spcPct val="0"/>
              </a:spcAft>
              <a:buChar char="–"/>
              <a:defRPr sz="2400">
                <a:solidFill>
                  <a:schemeClr val="tx1"/>
                </a:solidFill>
                <a:latin typeface="Calibri"/>
                <a:ea typeface="ＭＳ Ｐゴシック" charset="-128"/>
                <a:cs typeface="Calibri"/>
              </a:defRPr>
            </a:lvl2pPr>
            <a:lvl3pPr marL="1143000" indent="-228600" algn="l" rtl="0" eaLnBrk="1" fontAlgn="base" hangingPunct="1">
              <a:spcBef>
                <a:spcPct val="20000"/>
              </a:spcBef>
              <a:spcAft>
                <a:spcPct val="0"/>
              </a:spcAft>
              <a:buChar char="•"/>
              <a:defRPr sz="2000">
                <a:solidFill>
                  <a:schemeClr val="tx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chemeClr val="tx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600">
                <a:solidFill>
                  <a:schemeClr val="tx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a:solidFill>
                  <a:schemeClr val="tx1"/>
                </a:solidFill>
                <a:latin typeface="+mn-lt"/>
                <a:ea typeface="ＭＳ Ｐゴシック" charset="-128"/>
              </a:defRPr>
            </a:lvl9pPr>
          </a:lstStyle>
          <a:p>
            <a:pPr marL="57150" indent="0">
              <a:buFontTx/>
              <a:buNone/>
            </a:pPr>
            <a:r>
              <a:rPr lang="en-US" sz="2800" kern="0" dirty="0"/>
              <a:t>rationally defended</a:t>
            </a:r>
          </a:p>
          <a:p>
            <a:pPr marL="57150" indent="0">
              <a:buFontTx/>
              <a:buNone/>
            </a:pPr>
            <a:endParaRPr lang="en-US" sz="2800" kern="0" dirty="0"/>
          </a:p>
        </p:txBody>
      </p:sp>
    </p:spTree>
    <p:extLst>
      <p:ext uri="{BB962C8B-B14F-4D97-AF65-F5344CB8AC3E}">
        <p14:creationId xmlns:p14="http://schemas.microsoft.com/office/powerpoint/2010/main" val="3660975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“Personal Fudge Factor”</a:t>
            </a:r>
          </a:p>
        </p:txBody>
      </p:sp>
      <p:sp>
        <p:nvSpPr>
          <p:cNvPr id="3" name="Content Placeholder 2"/>
          <p:cNvSpPr>
            <a:spLocks noGrp="1"/>
          </p:cNvSpPr>
          <p:nvPr>
            <p:ph idx="1"/>
          </p:nvPr>
        </p:nvSpPr>
        <p:spPr>
          <a:xfrm>
            <a:off x="1143000" y="1981200"/>
            <a:ext cx="7010400" cy="4144963"/>
          </a:xfrm>
        </p:spPr>
        <p:txBody>
          <a:bodyPr/>
          <a:lstStyle/>
          <a:p>
            <a:pPr marL="0" indent="0">
              <a:buNone/>
            </a:pPr>
            <a:r>
              <a:rPr lang="en-US" sz="2800" dirty="0"/>
              <a:t>“Essentially, we cheat up to the level that allows us to retain our self-image as reasonably honest individuals.”   -- Dan </a:t>
            </a:r>
            <a:r>
              <a:rPr lang="en-US" sz="2800" dirty="0" err="1"/>
              <a:t>Ariely</a:t>
            </a:r>
            <a:endParaRPr lang="en-US" sz="2800" dirty="0"/>
          </a:p>
        </p:txBody>
      </p:sp>
    </p:spTree>
    <p:extLst>
      <p:ext uri="{BB962C8B-B14F-4D97-AF65-F5344CB8AC3E}">
        <p14:creationId xmlns:p14="http://schemas.microsoft.com/office/powerpoint/2010/main" val="2958021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 contrast="-15000"/>
                    </a14:imgEffect>
                  </a14:imgLayer>
                </a14:imgProps>
              </a:ext>
              <a:ext uri="{28A0092B-C50C-407E-A947-70E740481C1C}">
                <a14:useLocalDpi xmlns:a14="http://schemas.microsoft.com/office/drawing/2010/main" val="0"/>
              </a:ext>
            </a:extLst>
          </a:blip>
          <a:srcRect/>
          <a:stretch>
            <a:fillRect/>
          </a:stretch>
        </p:blipFill>
        <p:spPr bwMode="auto">
          <a:xfrm>
            <a:off x="-619205" y="0"/>
            <a:ext cx="1061837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pPr algn="l"/>
            <a:r>
              <a:rPr lang="en-US" sz="2800" b="1" dirty="0">
                <a:solidFill>
                  <a:schemeClr val="bg1"/>
                </a:solidFill>
              </a:rPr>
              <a:t>Take </a:t>
            </a:r>
            <a:r>
              <a:rPr lang="en-US" sz="2800" b="1" dirty="0" err="1">
                <a:solidFill>
                  <a:schemeClr val="bg1"/>
                </a:solidFill>
              </a:rPr>
              <a:t>Aways</a:t>
            </a:r>
            <a:endParaRPr lang="en-US" sz="2800" b="1" dirty="0">
              <a:solidFill>
                <a:schemeClr val="bg1"/>
              </a:solidFill>
            </a:endParaRPr>
          </a:p>
        </p:txBody>
      </p:sp>
      <p:sp>
        <p:nvSpPr>
          <p:cNvPr id="3" name="Content Placeholder 2"/>
          <p:cNvSpPr>
            <a:spLocks noGrp="1"/>
          </p:cNvSpPr>
          <p:nvPr>
            <p:ph idx="1"/>
          </p:nvPr>
        </p:nvSpPr>
        <p:spPr/>
        <p:txBody>
          <a:bodyPr>
            <a:normAutofit/>
          </a:bodyPr>
          <a:lstStyle/>
          <a:p>
            <a:r>
              <a:rPr lang="en-US" sz="2800" b="1" dirty="0">
                <a:solidFill>
                  <a:schemeClr val="bg1"/>
                </a:solidFill>
              </a:rPr>
              <a:t>Humans do not always act rationally.</a:t>
            </a:r>
          </a:p>
          <a:p>
            <a:r>
              <a:rPr lang="en-US" sz="2800" b="1" dirty="0">
                <a:solidFill>
                  <a:schemeClr val="bg1"/>
                </a:solidFill>
              </a:rPr>
              <a:t>Our ethical judgments are more emotion-based than we tend to realize.</a:t>
            </a:r>
          </a:p>
          <a:p>
            <a:r>
              <a:rPr lang="en-US" sz="2800" b="1" dirty="0">
                <a:solidFill>
                  <a:schemeClr val="bg1"/>
                </a:solidFill>
              </a:rPr>
              <a:t>Research shows people think of themselves as ethical and yet often lie a little and cheat a little to advantage themselves in ways that are inconsistent with their own mental vision of themselves.</a:t>
            </a:r>
          </a:p>
          <a:p>
            <a:endParaRPr lang="en-US" sz="2800" b="1" dirty="0">
              <a:solidFill>
                <a:schemeClr val="bg1"/>
              </a:solidFill>
            </a:endParaRPr>
          </a:p>
          <a:p>
            <a:endParaRPr lang="en-US" sz="2800" b="1" dirty="0">
              <a:solidFill>
                <a:schemeClr val="bg1"/>
              </a:solidFill>
            </a:endParaRPr>
          </a:p>
        </p:txBody>
      </p:sp>
    </p:spTree>
    <p:extLst>
      <p:ext uri="{BB962C8B-B14F-4D97-AF65-F5344CB8AC3E}">
        <p14:creationId xmlns:p14="http://schemas.microsoft.com/office/powerpoint/2010/main" val="381490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602" name="Rectangle 2"/>
          <p:cNvSpPr>
            <a:spLocks noGrp="1" noChangeArrowheads="1"/>
          </p:cNvSpPr>
          <p:nvPr>
            <p:ph type="title"/>
          </p:nvPr>
        </p:nvSpPr>
        <p:spPr/>
        <p:txBody>
          <a:bodyPr vert="horz" lIns="91440" tIns="45720" rIns="91440" bIns="45720" rtlCol="0" anchor="ctr">
            <a:normAutofit/>
          </a:bodyPr>
          <a:lstStyle/>
          <a:p>
            <a:pPr algn="l"/>
            <a:r>
              <a:rPr lang="en-US" sz="2800" dirty="0">
                <a:solidFill>
                  <a:schemeClr val="bg1"/>
                </a:solidFill>
              </a:rPr>
              <a:t>Key Concepts </a:t>
            </a:r>
          </a:p>
        </p:txBody>
      </p:sp>
      <p:sp>
        <p:nvSpPr>
          <p:cNvPr id="25603" name="Rectangle 3"/>
          <p:cNvSpPr>
            <a:spLocks noGrp="1" noChangeArrowheads="1"/>
          </p:cNvSpPr>
          <p:nvPr>
            <p:ph idx="1"/>
          </p:nvPr>
        </p:nvSpPr>
        <p:spPr>
          <a:xfrm>
            <a:off x="457200" y="1447800"/>
            <a:ext cx="8229600" cy="4648200"/>
          </a:xfrm>
        </p:spPr>
        <p:txBody>
          <a:bodyPr>
            <a:normAutofit/>
          </a:bodyPr>
          <a:lstStyle/>
          <a:p>
            <a:r>
              <a:rPr lang="en-US" sz="2800" dirty="0">
                <a:solidFill>
                  <a:schemeClr val="bg1"/>
                </a:solidFill>
              </a:rPr>
              <a:t>Ethical Dilemma</a:t>
            </a:r>
          </a:p>
          <a:p>
            <a:r>
              <a:rPr lang="en-US" sz="2800" dirty="0">
                <a:solidFill>
                  <a:schemeClr val="bg1"/>
                </a:solidFill>
                <a:latin typeface="Calibri" panose="020F0502020204030204" pitchFamily="34" charset="0"/>
              </a:rPr>
              <a:t>Business Case</a:t>
            </a:r>
          </a:p>
          <a:p>
            <a:r>
              <a:rPr lang="en-US" sz="2800" dirty="0">
                <a:solidFill>
                  <a:schemeClr val="bg1"/>
                </a:solidFill>
                <a:latin typeface="Calibri" panose="020F0502020204030204" pitchFamily="34" charset="0"/>
              </a:rPr>
              <a:t>Business Model</a:t>
            </a:r>
          </a:p>
          <a:p>
            <a:r>
              <a:rPr lang="en-US" sz="2800" dirty="0">
                <a:solidFill>
                  <a:schemeClr val="bg1"/>
                </a:solidFill>
                <a:latin typeface="Calibri" panose="020F0502020204030204" pitchFamily="34" charset="0"/>
              </a:rPr>
              <a:t>Competitive Advantage</a:t>
            </a:r>
          </a:p>
          <a:p>
            <a:r>
              <a:rPr lang="en-US" sz="2800" dirty="0">
                <a:solidFill>
                  <a:schemeClr val="bg1"/>
                </a:solidFill>
                <a:latin typeface="Calibri" panose="020F0502020204030204" pitchFamily="34" charset="0"/>
              </a:rPr>
              <a:t>Stakeholder</a:t>
            </a:r>
          </a:p>
          <a:p>
            <a:r>
              <a:rPr lang="en-US" sz="2800" dirty="0">
                <a:solidFill>
                  <a:schemeClr val="bg1"/>
                </a:solidFill>
                <a:latin typeface="Calibri" panose="020F0502020204030204" pitchFamily="34" charset="0"/>
              </a:rPr>
              <a:t>Shareholder</a:t>
            </a:r>
          </a:p>
          <a:p>
            <a:r>
              <a:rPr lang="en-US" sz="2800" dirty="0">
                <a:solidFill>
                  <a:schemeClr val="bg1"/>
                </a:solidFill>
                <a:latin typeface="Calibri" panose="020F0502020204030204" pitchFamily="34" charset="0"/>
              </a:rPr>
              <a:t>Stakeholder Theory</a:t>
            </a:r>
          </a:p>
          <a:p>
            <a:r>
              <a:rPr lang="en-US" sz="2800" dirty="0">
                <a:solidFill>
                  <a:schemeClr val="bg1"/>
                </a:solidFill>
                <a:latin typeface="Calibri" panose="020F0502020204030204" pitchFamily="34" charset="0"/>
              </a:rPr>
              <a:t>Globalization</a:t>
            </a:r>
          </a:p>
          <a:p>
            <a:r>
              <a:rPr lang="en-US" sz="2800" dirty="0">
                <a:solidFill>
                  <a:schemeClr val="bg1"/>
                </a:solidFill>
                <a:latin typeface="Calibri" panose="020F0502020204030204" pitchFamily="34" charset="0"/>
              </a:rPr>
              <a:t>Corporate Social Responsibility (CSR) / Sustainability</a:t>
            </a:r>
          </a:p>
        </p:txBody>
      </p:sp>
      <p:sp>
        <p:nvSpPr>
          <p:cNvPr id="6" name="Rectangle 5"/>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1089381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Case Study Preparation</a:t>
            </a:r>
          </a:p>
        </p:txBody>
      </p:sp>
      <p:sp>
        <p:nvSpPr>
          <p:cNvPr id="3" name="Content Placeholder 2"/>
          <p:cNvSpPr>
            <a:spLocks noGrp="1"/>
          </p:cNvSpPr>
          <p:nvPr>
            <p:ph idx="1"/>
          </p:nvPr>
        </p:nvSpPr>
        <p:spPr>
          <a:xfrm>
            <a:off x="3886200" y="1295400"/>
            <a:ext cx="5029200" cy="5029200"/>
          </a:xfrm>
        </p:spPr>
        <p:txBody>
          <a:bodyPr>
            <a:noAutofit/>
          </a:bodyPr>
          <a:lstStyle/>
          <a:p>
            <a:pPr marL="231775" indent="-231775"/>
            <a:r>
              <a:rPr lang="en-US" sz="2200" dirty="0"/>
              <a:t>Who are the parties in the story? </a:t>
            </a:r>
          </a:p>
          <a:p>
            <a:pPr marL="231775" indent="-231775"/>
            <a:r>
              <a:rPr lang="en-US" sz="2200" dirty="0"/>
              <a:t>Who operated the Bhopal plant?  Why didn’t Union Carbide Corporation operate it?</a:t>
            </a:r>
          </a:p>
          <a:p>
            <a:pPr marL="231775" lvl="0" indent="-231775"/>
            <a:r>
              <a:rPr lang="en-US" sz="2200" dirty="0"/>
              <a:t>What are the central issues in this case?</a:t>
            </a:r>
          </a:p>
          <a:p>
            <a:pPr marL="231775" indent="-231775"/>
            <a:r>
              <a:rPr lang="en-US" sz="2200" dirty="0"/>
              <a:t>When did the tragedy happen?  </a:t>
            </a:r>
          </a:p>
          <a:p>
            <a:pPr marL="231775" lvl="0" indent="-231775"/>
            <a:r>
              <a:rPr lang="en-US" sz="2200" dirty="0"/>
              <a:t>When was the Bhopal plant built?</a:t>
            </a:r>
          </a:p>
          <a:p>
            <a:pPr marL="231775" lvl="0" indent="-231775"/>
            <a:r>
              <a:rPr lang="en-US" sz="2200" dirty="0"/>
              <a:t>Where did this event take place?</a:t>
            </a:r>
          </a:p>
          <a:p>
            <a:pPr marL="231775" lvl="0" indent="-231775"/>
            <a:r>
              <a:rPr lang="en-US" sz="2200" dirty="0"/>
              <a:t>Where was the trial held?</a:t>
            </a:r>
          </a:p>
          <a:p>
            <a:pPr marL="231775" indent="-231775"/>
            <a:r>
              <a:rPr lang="en-US" sz="2200" dirty="0"/>
              <a:t>Why did the gas leak happen?</a:t>
            </a:r>
          </a:p>
          <a:p>
            <a:pPr marL="231775" indent="-231775"/>
            <a:r>
              <a:rPr lang="en-US" sz="2200" dirty="0"/>
              <a:t>How many people were affected by the tragedy?</a:t>
            </a:r>
          </a:p>
        </p:txBody>
      </p:sp>
      <p:sp>
        <p:nvSpPr>
          <p:cNvPr id="4" name="AutoShape 7" descr="Image result for role moral"/>
          <p:cNvSpPr>
            <a:spLocks noChangeAspect="1" noChangeArrowheads="1"/>
          </p:cNvSpPr>
          <p:nvPr/>
        </p:nvSpPr>
        <p:spPr bwMode="auto">
          <a:xfrm>
            <a:off x="155575" y="-1257300"/>
            <a:ext cx="4381500" cy="2628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5000"/>
            <a:ext cx="3052762" cy="3052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78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5602" name="Rectangle 2"/>
          <p:cNvSpPr>
            <a:spLocks noGrp="1" noChangeArrowheads="1"/>
          </p:cNvSpPr>
          <p:nvPr>
            <p:ph type="title"/>
          </p:nvPr>
        </p:nvSpPr>
        <p:spPr>
          <a:extLst/>
        </p:spPr>
        <p:txBody>
          <a:bodyPr vert="horz" lIns="91440" tIns="45720" rIns="91440" bIns="45720" rtlCol="0" anchor="ctr">
            <a:normAutofit/>
          </a:bodyPr>
          <a:lstStyle/>
          <a:p>
            <a:pPr algn="l" fontAlgn="base">
              <a:spcAft>
                <a:spcPct val="0"/>
              </a:spcAft>
            </a:pPr>
            <a:r>
              <a:rPr lang="en-US" sz="2800" dirty="0">
                <a:solidFill>
                  <a:schemeClr val="tx2"/>
                </a:solidFill>
              </a:rPr>
              <a:t>Before Next Class</a:t>
            </a:r>
          </a:p>
        </p:txBody>
      </p:sp>
      <p:sp>
        <p:nvSpPr>
          <p:cNvPr id="25603" name="Rectangle 3"/>
          <p:cNvSpPr>
            <a:spLocks noGrp="1" noChangeArrowheads="1"/>
          </p:cNvSpPr>
          <p:nvPr>
            <p:ph idx="1"/>
          </p:nvPr>
        </p:nvSpPr>
        <p:spPr>
          <a:xfrm>
            <a:off x="533400" y="1295400"/>
            <a:ext cx="7848600" cy="4953000"/>
          </a:xfrm>
        </p:spPr>
        <p:txBody>
          <a:bodyPr>
            <a:normAutofit/>
          </a:bodyPr>
          <a:lstStyle/>
          <a:p>
            <a:pPr marL="0" indent="0">
              <a:buNone/>
            </a:pPr>
            <a:r>
              <a:rPr lang="en-US" sz="2400" b="1" dirty="0">
                <a:solidFill>
                  <a:schemeClr val="tx2"/>
                </a:solidFill>
              </a:rPr>
              <a:t>Read  </a:t>
            </a:r>
            <a:r>
              <a:rPr lang="en-US" sz="2400" dirty="0">
                <a:solidFill>
                  <a:schemeClr val="tx2"/>
                </a:solidFill>
              </a:rPr>
              <a:t>(on </a:t>
            </a:r>
            <a:r>
              <a:rPr lang="en-US" sz="2400" dirty="0" err="1">
                <a:solidFill>
                  <a:schemeClr val="tx2"/>
                </a:solidFill>
              </a:rPr>
              <a:t>TritonEd</a:t>
            </a:r>
            <a:r>
              <a:rPr lang="en-US" sz="2400" dirty="0">
                <a:solidFill>
                  <a:schemeClr val="tx2"/>
                </a:solidFill>
              </a:rPr>
              <a:t> and sent by email)</a:t>
            </a:r>
          </a:p>
          <a:p>
            <a:pPr marL="457200" lvl="1" indent="0">
              <a:buNone/>
            </a:pPr>
            <a:r>
              <a:rPr lang="en-US" sz="2400" dirty="0">
                <a:solidFill>
                  <a:schemeClr val="tx2"/>
                </a:solidFill>
              </a:rPr>
              <a:t>1) Syllabus</a:t>
            </a:r>
          </a:p>
          <a:p>
            <a:pPr marL="457200" lvl="1" indent="0">
              <a:buNone/>
            </a:pPr>
            <a:r>
              <a:rPr lang="en-US" sz="2400" dirty="0">
                <a:solidFill>
                  <a:schemeClr val="tx2"/>
                </a:solidFill>
              </a:rPr>
              <a:t>2) “Requirements for Papers and Scoring Criteria”</a:t>
            </a:r>
          </a:p>
          <a:p>
            <a:pPr marL="798513" lvl="1" indent="-341313">
              <a:buNone/>
            </a:pPr>
            <a:r>
              <a:rPr lang="en-US" sz="2400" dirty="0">
                <a:solidFill>
                  <a:schemeClr val="tx2"/>
                </a:solidFill>
              </a:rPr>
              <a:t>3) “Debates: Keys to Success, Format, and Evaluation of Performance”</a:t>
            </a:r>
          </a:p>
          <a:p>
            <a:pPr marL="57150" indent="0">
              <a:buNone/>
            </a:pPr>
            <a:r>
              <a:rPr lang="en-US" sz="2400" b="1" dirty="0">
                <a:solidFill>
                  <a:schemeClr val="tx2"/>
                </a:solidFill>
              </a:rPr>
              <a:t>Sign up </a:t>
            </a:r>
            <a:r>
              <a:rPr lang="en-US" sz="2400" dirty="0">
                <a:solidFill>
                  <a:schemeClr val="tx2"/>
                </a:solidFill>
              </a:rPr>
              <a:t>with the </a:t>
            </a:r>
            <a:r>
              <a:rPr lang="en-US" sz="2400" dirty="0" err="1">
                <a:solidFill>
                  <a:schemeClr val="tx2"/>
                </a:solidFill>
              </a:rPr>
              <a:t>Rady</a:t>
            </a:r>
            <a:r>
              <a:rPr lang="en-US" sz="2400" dirty="0">
                <a:solidFill>
                  <a:schemeClr val="tx2"/>
                </a:solidFill>
              </a:rPr>
              <a:t> Behavioral Lab</a:t>
            </a:r>
            <a:endParaRPr lang="en-US" sz="2400" b="1" dirty="0">
              <a:solidFill>
                <a:schemeClr val="tx2"/>
              </a:solidFill>
            </a:endParaRPr>
          </a:p>
          <a:p>
            <a:pPr marL="57150" indent="0">
              <a:buNone/>
            </a:pPr>
            <a:r>
              <a:rPr lang="en-US" sz="2400" b="1" dirty="0">
                <a:solidFill>
                  <a:schemeClr val="tx2"/>
                </a:solidFill>
              </a:rPr>
              <a:t>Buy </a:t>
            </a:r>
            <a:r>
              <a:rPr lang="en-US" sz="2400" dirty="0">
                <a:solidFill>
                  <a:schemeClr val="tx2"/>
                </a:solidFill>
              </a:rPr>
              <a:t>course materials</a:t>
            </a:r>
            <a:endParaRPr lang="en-US" sz="2400" b="1" dirty="0">
              <a:solidFill>
                <a:schemeClr val="tx2"/>
              </a:solidFill>
            </a:endParaRPr>
          </a:p>
        </p:txBody>
      </p:sp>
      <p:grpSp>
        <p:nvGrpSpPr>
          <p:cNvPr id="5" name="Group 4"/>
          <p:cNvGrpSpPr/>
          <p:nvPr/>
        </p:nvGrpSpPr>
        <p:grpSpPr>
          <a:xfrm>
            <a:off x="1295400" y="1600200"/>
            <a:ext cx="6553200" cy="533400"/>
            <a:chOff x="1219200" y="1600200"/>
            <a:chExt cx="6553200" cy="609600"/>
          </a:xfrm>
          <a:effectLst>
            <a:outerShdw blurRad="50800" dist="38100" dir="2700000" algn="tl" rotWithShape="0">
              <a:prstClr val="black">
                <a:alpha val="40000"/>
              </a:prstClr>
            </a:outerShdw>
          </a:effectLst>
        </p:grpSpPr>
        <p:sp>
          <p:nvSpPr>
            <p:cNvPr id="6" name="Rounded Rectangle 5"/>
            <p:cNvSpPr/>
            <p:nvPr/>
          </p:nvSpPr>
          <p:spPr>
            <a:xfrm>
              <a:off x="1219200" y="1600200"/>
              <a:ext cx="6553200" cy="6096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752600" y="1676400"/>
              <a:ext cx="59436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Introductions</a:t>
              </a:r>
            </a:p>
          </p:txBody>
        </p:sp>
        <p:sp>
          <p:nvSpPr>
            <p:cNvPr id="8" name="Oval 7"/>
            <p:cNvSpPr/>
            <p:nvPr/>
          </p:nvSpPr>
          <p:spPr>
            <a:xfrm>
              <a:off x="1447800" y="1828800"/>
              <a:ext cx="155448"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533400" y="533400"/>
            <a:ext cx="8077200" cy="5715000"/>
          </a:xfrm>
          <a:prstGeom prst="rect">
            <a:avLst/>
          </a:prstGeom>
          <a:solidFill>
            <a:srgbClr val="DEDE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2"/>
          <p:cNvSpPr txBox="1">
            <a:spLocks noChangeArrowheads="1"/>
          </p:cNvSpPr>
          <p:nvPr/>
        </p:nvSpPr>
        <p:spPr>
          <a:xfrm>
            <a:off x="762000" y="427038"/>
            <a:ext cx="8077200" cy="1143000"/>
          </a:xfrm>
          <a:prstGeom prst="rect">
            <a:avLst/>
          </a:prstGeom>
          <a:ex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base">
              <a:spcAft>
                <a:spcPct val="0"/>
              </a:spcAft>
            </a:pPr>
            <a:r>
              <a:rPr lang="en-US" sz="2800" dirty="0">
                <a:solidFill>
                  <a:schemeClr val="tx2"/>
                </a:solidFill>
              </a:rPr>
              <a:t>Before Next Class</a:t>
            </a:r>
          </a:p>
        </p:txBody>
      </p:sp>
      <p:sp>
        <p:nvSpPr>
          <p:cNvPr id="13" name="Rectangle 3"/>
          <p:cNvSpPr txBox="1">
            <a:spLocks noChangeArrowheads="1"/>
          </p:cNvSpPr>
          <p:nvPr/>
        </p:nvSpPr>
        <p:spPr>
          <a:xfrm>
            <a:off x="762000" y="1447800"/>
            <a:ext cx="7620000" cy="457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0"/>
              </a:spcAft>
              <a:buNone/>
            </a:pPr>
            <a:r>
              <a:rPr lang="en-US" sz="2400" b="1" dirty="0">
                <a:solidFill>
                  <a:schemeClr val="tx2"/>
                </a:solidFill>
              </a:rPr>
              <a:t>Read</a:t>
            </a:r>
            <a:r>
              <a:rPr lang="en-US" sz="2400" b="1" dirty="0"/>
              <a:t> </a:t>
            </a:r>
            <a:r>
              <a:rPr lang="en-US" sz="2400" dirty="0">
                <a:solidFill>
                  <a:schemeClr val="tx2"/>
                </a:solidFill>
              </a:rPr>
              <a:t>“Union Carbide's Bhopal Plant, Part A”.  Do not read Part B before class; bring it to class. </a:t>
            </a:r>
          </a:p>
          <a:p>
            <a:pPr marL="0" indent="0">
              <a:spcBef>
                <a:spcPts val="0"/>
              </a:spcBef>
              <a:spcAft>
                <a:spcPts val="1800"/>
              </a:spcAft>
              <a:buNone/>
            </a:pPr>
            <a:r>
              <a:rPr lang="en-US" sz="2000" dirty="0">
                <a:solidFill>
                  <a:schemeClr val="tx2"/>
                </a:solidFill>
              </a:rPr>
              <a:t>(Harvard Business Publishing </a:t>
            </a:r>
            <a:r>
              <a:rPr lang="en-US" sz="2000" dirty="0" err="1">
                <a:solidFill>
                  <a:schemeClr val="tx2"/>
                </a:solidFill>
              </a:rPr>
              <a:t>Coursepack</a:t>
            </a:r>
            <a:r>
              <a:rPr lang="en-US" sz="2000" dirty="0">
                <a:solidFill>
                  <a:schemeClr val="tx2"/>
                </a:solidFill>
              </a:rPr>
              <a:t>)</a:t>
            </a:r>
          </a:p>
          <a:p>
            <a:pPr marL="0" indent="0">
              <a:spcAft>
                <a:spcPts val="1800"/>
              </a:spcAft>
              <a:buNone/>
            </a:pPr>
            <a:r>
              <a:rPr lang="en-US" sz="2400" b="1" dirty="0">
                <a:solidFill>
                  <a:schemeClr val="tx2"/>
                </a:solidFill>
              </a:rPr>
              <a:t>Prepare for Quiz</a:t>
            </a:r>
            <a:r>
              <a:rPr lang="en-US" sz="2400" dirty="0">
                <a:solidFill>
                  <a:schemeClr val="tx2"/>
                </a:solidFill>
              </a:rPr>
              <a:t> on Thursday, Oct. 11, that includes Union Carbide case study </a:t>
            </a:r>
          </a:p>
          <a:p>
            <a:pPr marL="0" indent="0">
              <a:spcAft>
                <a:spcPts val="1800"/>
              </a:spcAft>
              <a:buNone/>
            </a:pPr>
            <a:r>
              <a:rPr lang="en-US" sz="2400" b="1" dirty="0">
                <a:solidFill>
                  <a:schemeClr val="tx2"/>
                </a:solidFill>
              </a:rPr>
              <a:t>Volunteer </a:t>
            </a:r>
            <a:r>
              <a:rPr lang="en-US" sz="2400" dirty="0">
                <a:solidFill>
                  <a:schemeClr val="tx2"/>
                </a:solidFill>
              </a:rPr>
              <a:t>for Debate 2 (optional)</a:t>
            </a:r>
            <a:endParaRPr lang="en-US" sz="2400" b="1" dirty="0">
              <a:solidFill>
                <a:schemeClr val="tx2"/>
              </a:solidFill>
            </a:endParaRPr>
          </a:p>
          <a:p>
            <a:pPr marL="0" indent="0">
              <a:spcAft>
                <a:spcPts val="1800"/>
              </a:spcAft>
              <a:buNone/>
            </a:pPr>
            <a:endParaRPr lang="en-US" sz="2400" b="1" dirty="0">
              <a:solidFill>
                <a:schemeClr val="tx2"/>
              </a:solidFill>
            </a:endParaRPr>
          </a:p>
        </p:txBody>
      </p:sp>
      <p:sp>
        <p:nvSpPr>
          <p:cNvPr id="14" name="Rectangle 13"/>
          <p:cNvSpPr/>
          <p:nvPr/>
        </p:nvSpPr>
        <p:spPr>
          <a:xfrm>
            <a:off x="76200" y="6504801"/>
            <a:ext cx="1603324" cy="276999"/>
          </a:xfrm>
          <a:prstGeom prst="rect">
            <a:avLst/>
          </a:prstGeom>
        </p:spPr>
        <p:txBody>
          <a:bodyPr wrap="none">
            <a:spAutoFit/>
          </a:bodyPr>
          <a:lstStyle/>
          <a:p>
            <a:r>
              <a:rPr lang="en-US" sz="1200" i="1" dirty="0">
                <a:solidFill>
                  <a:schemeClr val="bg1">
                    <a:lumMod val="50000"/>
                  </a:schemeClr>
                </a:solidFill>
              </a:rPr>
              <a:t>©Cathy Moran, 2017</a:t>
            </a:r>
            <a:endParaRPr lang="en-US" sz="1200" dirty="0">
              <a:solidFill>
                <a:schemeClr val="bg1">
                  <a:lumMod val="50000"/>
                </a:schemeClr>
              </a:solidFill>
            </a:endParaRPr>
          </a:p>
        </p:txBody>
      </p:sp>
    </p:spTree>
    <p:extLst>
      <p:ext uri="{BB962C8B-B14F-4D97-AF65-F5344CB8AC3E}">
        <p14:creationId xmlns:p14="http://schemas.microsoft.com/office/powerpoint/2010/main" val="1963743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2"/>
          <p:cNvSpPr txBox="1">
            <a:spLocks noChangeArrowheads="1"/>
          </p:cNvSpPr>
          <p:nvPr/>
        </p:nvSpPr>
        <p:spPr bwMode="auto">
          <a:xfrm>
            <a:off x="762000" y="381000"/>
            <a:ext cx="7543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rgbClr val="284794"/>
                </a:solidFill>
                <a:latin typeface="Calibri"/>
                <a:ea typeface="ＭＳ Ｐゴシック" charset="-128"/>
                <a:cs typeface="Calibri"/>
              </a:defRPr>
            </a:lvl1pPr>
            <a:lvl2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2pPr>
            <a:lvl3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3pPr>
            <a:lvl4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4pPr>
            <a:lvl5pPr algn="l" rtl="0" eaLnBrk="0" fontAlgn="base" hangingPunct="0">
              <a:spcBef>
                <a:spcPct val="0"/>
              </a:spcBef>
              <a:spcAft>
                <a:spcPct val="0"/>
              </a:spcAft>
              <a:defRPr sz="2400" b="1">
                <a:solidFill>
                  <a:srgbClr val="284794"/>
                </a:solidFill>
                <a:latin typeface="Calibri" charset="0"/>
                <a:ea typeface="ＭＳ Ｐゴシック" charset="-128"/>
                <a:cs typeface="Calibri"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a:lstStyle>
          <a:p>
            <a:r>
              <a:rPr lang="en-US" dirty="0">
                <a:latin typeface="Calibri" panose="020F0502020204030204" pitchFamily="34" charset="0"/>
              </a:rPr>
              <a:t>Debate 2:  Tuesday, October 23</a:t>
            </a:r>
          </a:p>
        </p:txBody>
      </p:sp>
      <p:graphicFrame>
        <p:nvGraphicFramePr>
          <p:cNvPr id="4" name="Table 3"/>
          <p:cNvGraphicFramePr>
            <a:graphicFrameLocks noGrp="1"/>
          </p:cNvGraphicFramePr>
          <p:nvPr>
            <p:extLst>
              <p:ext uri="{D42A27DB-BD31-4B8C-83A1-F6EECF244321}">
                <p14:modId xmlns:p14="http://schemas.microsoft.com/office/powerpoint/2010/main" val="2280404272"/>
              </p:ext>
            </p:extLst>
          </p:nvPr>
        </p:nvGraphicFramePr>
        <p:xfrm>
          <a:off x="838200" y="1295399"/>
          <a:ext cx="7696200" cy="4724399"/>
        </p:xfrm>
        <a:graphic>
          <a:graphicData uri="http://schemas.openxmlformats.org/drawingml/2006/table">
            <a:tbl>
              <a:tblPr firstRow="1" bandRow="1">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effectLst>
                  <a:outerShdw blurRad="40000" dist="20000" dir="5400000" rotWithShape="0">
                    <a:srgbClr val="000000">
                      <a:alpha val="38000"/>
                    </a:srgbClr>
                  </a:outerShdw>
                </a:effectLst>
              </a:tblPr>
              <a:tblGrid>
                <a:gridCol w="3848100">
                  <a:extLst>
                    <a:ext uri="{9D8B030D-6E8A-4147-A177-3AD203B41FA5}">
                      <a16:colId xmlns:a16="http://schemas.microsoft.com/office/drawing/2014/main" val="20000"/>
                    </a:ext>
                  </a:extLst>
                </a:gridCol>
                <a:gridCol w="3848100">
                  <a:extLst>
                    <a:ext uri="{9D8B030D-6E8A-4147-A177-3AD203B41FA5}">
                      <a16:colId xmlns:a16="http://schemas.microsoft.com/office/drawing/2014/main" val="20001"/>
                    </a:ext>
                  </a:extLst>
                </a:gridCol>
              </a:tblGrid>
              <a:tr h="67491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2400" dirty="0">
                          <a:latin typeface="Calibri" panose="020F0502020204030204" pitchFamily="34" charset="0"/>
                        </a:rPr>
                        <a:t>Team 1</a:t>
                      </a:r>
                    </a:p>
                  </a:txBody>
                  <a:tcPr>
                    <a:lnL w="9525" cap="flat" cmpd="sng" algn="ctr">
                      <a:solidFill>
                        <a:srgbClr val="333399">
                          <a:shade val="95000"/>
                          <a:satMod val="105000"/>
                        </a:srgbClr>
                      </a:solidFill>
                      <a:prstDash val="solid"/>
                    </a:lnL>
                    <a:lnR>
                      <a:noFill/>
                    </a:lnR>
                    <a:lnT w="9525" cap="flat" cmpd="sng" algn="ctr">
                      <a:solidFill>
                        <a:srgbClr val="333399">
                          <a:shade val="95000"/>
                          <a:satMod val="105000"/>
                        </a:srgbClr>
                      </a:solidFill>
                      <a:prstDash val="solid"/>
                    </a:lnT>
                    <a:lnB w="25400" cap="flat" cmpd="sng" algn="ctr">
                      <a:solidFill>
                        <a:srgbClr val="FFFFFF"/>
                      </a:solidFill>
                      <a:prstDash val="solid"/>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2400" dirty="0">
                          <a:latin typeface="Calibri" panose="020F0502020204030204" pitchFamily="34" charset="0"/>
                        </a:rPr>
                        <a:t>Team 2</a:t>
                      </a:r>
                    </a:p>
                  </a:txBody>
                  <a:tcPr>
                    <a:lnL>
                      <a:noFill/>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25400" cap="flat" cmpd="sng" algn="ctr">
                      <a:solidFill>
                        <a:srgbClr val="FFFFFF"/>
                      </a:solidFill>
                      <a:prstDash val="solid"/>
                    </a:lnB>
                    <a:lnTlToBr w="12700" cmpd="sng">
                      <a:noFill/>
                      <a:prstDash val="solid"/>
                    </a:lnTlToBr>
                    <a:lnBlToTr w="12700" cmpd="sng">
                      <a:noFill/>
                      <a:prstDash val="solid"/>
                    </a:lnBlToTr>
                    <a:solidFill>
                      <a:srgbClr val="333399"/>
                    </a:solidFill>
                  </a:tcPr>
                </a:tc>
                <a:extLst>
                  <a:ext uri="{0D108BD9-81ED-4DB2-BD59-A6C34878D82A}">
                    <a16:rowId xmlns:a16="http://schemas.microsoft.com/office/drawing/2014/main" val="10000"/>
                  </a:ext>
                </a:extLst>
              </a:tr>
              <a:tr h="10123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25400" cap="flat" cmpd="sng" algn="ctr">
                      <a:solidFill>
                        <a:srgbClr val="FFFFFF"/>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solidFill>
                      <a:srgbClr val="333399">
                        <a:alpha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25400" cap="flat" cmpd="sng" algn="ctr">
                      <a:solidFill>
                        <a:srgbClr val="FFFFFF"/>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solidFill>
                      <a:srgbClr val="333399">
                        <a:alpha val="40000"/>
                      </a:srgbClr>
                    </a:solidFill>
                  </a:tcPr>
                </a:tc>
                <a:extLst>
                  <a:ext uri="{0D108BD9-81ED-4DB2-BD59-A6C34878D82A}">
                    <a16:rowId xmlns:a16="http://schemas.microsoft.com/office/drawing/2014/main" val="10001"/>
                  </a:ext>
                </a:extLst>
              </a:tr>
              <a:tr h="10123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123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solidFill>
                      <a:srgbClr val="333399">
                        <a:alpha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solidFill>
                      <a:srgbClr val="333399">
                        <a:alpha val="40000"/>
                      </a:srgbClr>
                    </a:solidFill>
                  </a:tcPr>
                </a:tc>
                <a:extLst>
                  <a:ext uri="{0D108BD9-81ED-4DB2-BD59-A6C34878D82A}">
                    <a16:rowId xmlns:a16="http://schemas.microsoft.com/office/drawing/2014/main" val="10003"/>
                  </a:ext>
                </a:extLst>
              </a:tr>
              <a:tr h="10123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endParaRPr lang="en-US" sz="2400" dirty="0">
                        <a:solidFill>
                          <a:schemeClr val="bg1"/>
                        </a:solidFill>
                        <a:latin typeface="Calibri" panose="020F0502020204030204" pitchFamily="34" charset="0"/>
                      </a:endParaRPr>
                    </a:p>
                  </a:txBody>
                  <a:tcPr>
                    <a:lnL w="9525" cap="flat" cmpd="sng" algn="ctr">
                      <a:solidFill>
                        <a:srgbClr val="333399">
                          <a:shade val="95000"/>
                          <a:satMod val="105000"/>
                        </a:srgbClr>
                      </a:solidFill>
                      <a:prstDash val="solid"/>
                    </a:lnL>
                    <a:lnR w="9525" cap="flat" cmpd="sng" algn="ctr">
                      <a:solidFill>
                        <a:srgbClr val="333399">
                          <a:shade val="95000"/>
                          <a:satMod val="105000"/>
                        </a:srgbClr>
                      </a:solidFill>
                      <a:prstDash val="solid"/>
                    </a:lnR>
                    <a:lnT w="9525" cap="flat" cmpd="sng" algn="ctr">
                      <a:solidFill>
                        <a:srgbClr val="333399">
                          <a:shade val="95000"/>
                          <a:satMod val="105000"/>
                        </a:srgbClr>
                      </a:solidFill>
                      <a:prstDash val="solid"/>
                    </a:lnT>
                    <a:lnB w="9525" cap="flat" cmpd="sng" algn="ctr">
                      <a:solidFill>
                        <a:srgbClr val="333399">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 name="TextBox 4"/>
          <p:cNvSpPr txBox="1"/>
          <p:nvPr/>
        </p:nvSpPr>
        <p:spPr>
          <a:xfrm>
            <a:off x="1219200" y="2253258"/>
            <a:ext cx="6934200" cy="3262432"/>
          </a:xfrm>
          <a:prstGeom prst="rect">
            <a:avLst/>
          </a:prstGeom>
          <a:solidFill>
            <a:srgbClr val="FFFFFF"/>
          </a:solidFill>
          <a:ln w="38100">
            <a:solidFill>
              <a:srgbClr val="003399"/>
            </a:solidFill>
          </a:ln>
        </p:spPr>
        <p:txBody>
          <a:bodyPr wrap="square" rtlCol="0">
            <a:spAutoFit/>
          </a:bodyPr>
          <a:lstStyle/>
          <a:p>
            <a:pPr eaLnBrk="1" fontAlgn="auto" hangingPunct="1">
              <a:spcBef>
                <a:spcPts val="0"/>
              </a:spcBef>
              <a:spcAft>
                <a:spcPts val="0"/>
              </a:spcAft>
              <a:defRPr/>
            </a:pPr>
            <a:r>
              <a:rPr lang="en-US" kern="0" dirty="0">
                <a:solidFill>
                  <a:srgbClr val="000000"/>
                </a:solidFill>
                <a:latin typeface="Calibri" panose="020F0502020204030204" pitchFamily="34" charset="0"/>
              </a:rPr>
              <a:t>Qualifications to volunteer:</a:t>
            </a:r>
          </a:p>
          <a:p>
            <a:pPr marL="342900" indent="-342900" eaLnBrk="1" fontAlgn="auto" hangingPunct="1">
              <a:spcBef>
                <a:spcPts val="0"/>
              </a:spcBef>
              <a:spcAft>
                <a:spcPts val="0"/>
              </a:spcAft>
              <a:buFont typeface="Wingdings" panose="05000000000000000000" pitchFamily="2" charset="2"/>
              <a:buChar char="ü"/>
              <a:defRPr/>
            </a:pPr>
            <a:r>
              <a:rPr lang="en-US" kern="0" dirty="0">
                <a:solidFill>
                  <a:srgbClr val="000000"/>
                </a:solidFill>
                <a:latin typeface="Calibri" panose="020F0502020204030204" pitchFamily="34" charset="0"/>
              </a:rPr>
              <a:t>Must be registered in the class (not waitlist)</a:t>
            </a:r>
          </a:p>
          <a:p>
            <a:pPr marL="342900" indent="-342900" eaLnBrk="1" fontAlgn="auto" hangingPunct="1">
              <a:spcBef>
                <a:spcPts val="0"/>
              </a:spcBef>
              <a:spcAft>
                <a:spcPts val="0"/>
              </a:spcAft>
              <a:buFont typeface="Wingdings" panose="05000000000000000000" pitchFamily="2" charset="2"/>
              <a:buChar char="ü"/>
              <a:defRPr/>
            </a:pPr>
            <a:r>
              <a:rPr lang="en-US" kern="0" dirty="0">
                <a:solidFill>
                  <a:srgbClr val="000000"/>
                </a:solidFill>
                <a:latin typeface="Calibri" panose="020F0502020204030204" pitchFamily="34" charset="0"/>
              </a:rPr>
              <a:t>Must have access to course site on T</a:t>
            </a:r>
            <a:r>
              <a:rPr lang="en-US" kern="0" dirty="0" err="1">
                <a:solidFill>
                  <a:srgbClr val="000000"/>
                </a:solidFill>
                <a:latin typeface="Calibri" panose="020F0502020204030204" pitchFamily="34" charset="0"/>
              </a:rPr>
              <a:t>ritonEd</a:t>
            </a:r>
            <a:endParaRPr lang="en-US" kern="0" dirty="0">
              <a:solidFill>
                <a:srgbClr val="000000"/>
              </a:solidFill>
              <a:latin typeface="Calibri" panose="020F0502020204030204" pitchFamily="34" charset="0"/>
            </a:endParaRPr>
          </a:p>
          <a:p>
            <a:pPr marL="342900" indent="-342900" eaLnBrk="1" fontAlgn="auto" hangingPunct="1">
              <a:spcBef>
                <a:spcPts val="0"/>
              </a:spcBef>
              <a:spcAft>
                <a:spcPts val="0"/>
              </a:spcAft>
              <a:buFont typeface="Wingdings" panose="05000000000000000000" pitchFamily="2" charset="2"/>
              <a:buChar char="ü"/>
              <a:defRPr/>
            </a:pPr>
            <a:r>
              <a:rPr lang="en-US" kern="0" dirty="0">
                <a:solidFill>
                  <a:srgbClr val="000000"/>
                </a:solidFill>
                <a:latin typeface="Calibri" panose="020F0502020204030204" pitchFamily="34" charset="0"/>
              </a:rPr>
              <a:t>Must have attended all class sessions</a:t>
            </a:r>
          </a:p>
          <a:p>
            <a:pPr marL="342900" indent="-342900" eaLnBrk="1" fontAlgn="auto" hangingPunct="1">
              <a:spcBef>
                <a:spcPts val="0"/>
              </a:spcBef>
              <a:spcAft>
                <a:spcPts val="0"/>
              </a:spcAft>
              <a:buFont typeface="Wingdings" panose="05000000000000000000" pitchFamily="2" charset="2"/>
              <a:buChar char="ü"/>
              <a:defRPr/>
            </a:pPr>
            <a:r>
              <a:rPr lang="en-US" kern="0" dirty="0">
                <a:solidFill>
                  <a:srgbClr val="000000"/>
                </a:solidFill>
                <a:latin typeface="Calibri" panose="020F0502020204030204" pitchFamily="34" charset="0"/>
              </a:rPr>
              <a:t>Must have taken Quiz 1</a:t>
            </a:r>
          </a:p>
          <a:p>
            <a:pPr marL="342900" indent="-342900" eaLnBrk="1" fontAlgn="auto" hangingPunct="1">
              <a:spcBef>
                <a:spcPts val="0"/>
              </a:spcBef>
              <a:spcAft>
                <a:spcPts val="0"/>
              </a:spcAft>
              <a:buFont typeface="Wingdings" panose="05000000000000000000" pitchFamily="2" charset="2"/>
              <a:buChar char="ü"/>
              <a:defRPr/>
            </a:pPr>
            <a:r>
              <a:rPr lang="en-US" kern="0" dirty="0">
                <a:solidFill>
                  <a:srgbClr val="000000"/>
                </a:solidFill>
                <a:latin typeface="Calibri" panose="020F0502020204030204" pitchFamily="34" charset="0"/>
              </a:rPr>
              <a:t>Must have submitted Paper 1 on time</a:t>
            </a:r>
          </a:p>
          <a:p>
            <a:pPr eaLnBrk="1" fontAlgn="auto" hangingPunct="1">
              <a:spcBef>
                <a:spcPts val="0"/>
              </a:spcBef>
              <a:spcAft>
                <a:spcPts val="0"/>
              </a:spcAft>
              <a:defRPr/>
            </a:pPr>
            <a:endParaRPr lang="en-US" sz="1600" kern="0" dirty="0">
              <a:solidFill>
                <a:srgbClr val="000000"/>
              </a:solidFill>
              <a:latin typeface="Calibri" panose="020F0502020204030204" pitchFamily="34" charset="0"/>
            </a:endParaRPr>
          </a:p>
          <a:p>
            <a:pPr marL="0" lvl="1" algn="ctr" eaLnBrk="1" fontAlgn="auto" hangingPunct="1">
              <a:spcBef>
                <a:spcPts val="0"/>
              </a:spcBef>
              <a:spcAft>
                <a:spcPts val="0"/>
              </a:spcAft>
              <a:defRPr/>
            </a:pPr>
            <a:r>
              <a:rPr lang="en-US" u="sng" kern="0" dirty="0">
                <a:solidFill>
                  <a:srgbClr val="0000CC"/>
                </a:solidFill>
                <a:latin typeface="Calibri" panose="020F0502020204030204" pitchFamily="34" charset="0"/>
              </a:rPr>
              <a:t>To be considered:</a:t>
            </a:r>
            <a:r>
              <a:rPr lang="en-US" kern="0" dirty="0">
                <a:solidFill>
                  <a:srgbClr val="0000CC"/>
                </a:solidFill>
                <a:latin typeface="Calibri" panose="020F0502020204030204" pitchFamily="34" charset="0"/>
              </a:rPr>
              <a:t> send email to mgt166ucsd@gmail.com</a:t>
            </a:r>
          </a:p>
        </p:txBody>
      </p:sp>
    </p:spTree>
    <p:extLst>
      <p:ext uri="{BB962C8B-B14F-4D97-AF65-F5344CB8AC3E}">
        <p14:creationId xmlns:p14="http://schemas.microsoft.com/office/powerpoint/2010/main" val="3576207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p:cNvGrpSpPr>
            <a:grpSpLocks noChangeAspect="1"/>
          </p:cNvGrpSpPr>
          <p:nvPr/>
        </p:nvGrpSpPr>
        <p:grpSpPr>
          <a:xfrm>
            <a:off x="533400" y="1252123"/>
            <a:ext cx="8153400" cy="4920077"/>
            <a:chOff x="1550688" y="696554"/>
            <a:chExt cx="6752772" cy="4074886"/>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0932" t="33879" r="1921" b="26251"/>
            <a:stretch/>
          </p:blipFill>
          <p:spPr bwMode="auto">
            <a:xfrm>
              <a:off x="1550688" y="696554"/>
              <a:ext cx="6752772" cy="40748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0932" t="86460" r="1921" b="5605"/>
            <a:stretch/>
          </p:blipFill>
          <p:spPr bwMode="auto">
            <a:xfrm>
              <a:off x="1550688" y="3924541"/>
              <a:ext cx="6752772" cy="811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TextBox 2"/>
          <p:cNvSpPr txBox="1"/>
          <p:nvPr/>
        </p:nvSpPr>
        <p:spPr>
          <a:xfrm>
            <a:off x="1752600" y="1937923"/>
            <a:ext cx="3579826" cy="461665"/>
          </a:xfrm>
          <a:prstGeom prst="rect">
            <a:avLst/>
          </a:prstGeom>
          <a:noFill/>
        </p:spPr>
        <p:txBody>
          <a:bodyPr wrap="none" rtlCol="0">
            <a:spAutoFit/>
          </a:bodyPr>
          <a:lstStyle/>
          <a:p>
            <a:r>
              <a:rPr lang="en-US" dirty="0">
                <a:solidFill>
                  <a:srgbClr val="0000CC"/>
                </a:solidFill>
              </a:rPr>
              <a:t>mgt166ucsd@gmail.com</a:t>
            </a:r>
          </a:p>
        </p:txBody>
      </p:sp>
      <p:sp>
        <p:nvSpPr>
          <p:cNvPr id="4" name="TextBox 3"/>
          <p:cNvSpPr txBox="1"/>
          <p:nvPr/>
        </p:nvSpPr>
        <p:spPr>
          <a:xfrm>
            <a:off x="1524000" y="2623723"/>
            <a:ext cx="3164649" cy="461665"/>
          </a:xfrm>
          <a:prstGeom prst="rect">
            <a:avLst/>
          </a:prstGeom>
          <a:noFill/>
        </p:spPr>
        <p:txBody>
          <a:bodyPr wrap="none" rtlCol="0">
            <a:spAutoFit/>
          </a:bodyPr>
          <a:lstStyle/>
          <a:p>
            <a:r>
              <a:rPr lang="en-US" dirty="0">
                <a:solidFill>
                  <a:srgbClr val="0000CC"/>
                </a:solidFill>
              </a:rPr>
              <a:t>2:00 debate volunteer</a:t>
            </a:r>
          </a:p>
        </p:txBody>
      </p:sp>
      <p:sp>
        <p:nvSpPr>
          <p:cNvPr id="6" name="TextBox 5"/>
          <p:cNvSpPr txBox="1"/>
          <p:nvPr/>
        </p:nvSpPr>
        <p:spPr>
          <a:xfrm>
            <a:off x="820057" y="3481328"/>
            <a:ext cx="7638143" cy="830997"/>
          </a:xfrm>
          <a:prstGeom prst="rect">
            <a:avLst/>
          </a:prstGeom>
          <a:noFill/>
        </p:spPr>
        <p:txBody>
          <a:bodyPr wrap="square" rtlCol="0">
            <a:spAutoFit/>
          </a:bodyPr>
          <a:lstStyle/>
          <a:p>
            <a:r>
              <a:rPr lang="en-US" dirty="0">
                <a:solidFill>
                  <a:srgbClr val="0000CC"/>
                </a:solidFill>
              </a:rPr>
              <a:t>My name is Rachel Carson. I would like to volunteer for the first debate. </a:t>
            </a:r>
          </a:p>
        </p:txBody>
      </p:sp>
      <p:sp>
        <p:nvSpPr>
          <p:cNvPr id="7" name="Rounded Rectangle 6"/>
          <p:cNvSpPr/>
          <p:nvPr/>
        </p:nvSpPr>
        <p:spPr>
          <a:xfrm>
            <a:off x="820057" y="3481328"/>
            <a:ext cx="3868592" cy="415498"/>
          </a:xfrm>
          <a:prstGeom prst="round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TextBox 9"/>
          <p:cNvSpPr txBox="1"/>
          <p:nvPr/>
        </p:nvSpPr>
        <p:spPr>
          <a:xfrm>
            <a:off x="4639128" y="4109520"/>
            <a:ext cx="3819072" cy="1077218"/>
          </a:xfrm>
          <a:prstGeom prst="rect">
            <a:avLst/>
          </a:prstGeom>
          <a:noFill/>
        </p:spPr>
        <p:txBody>
          <a:bodyPr wrap="square" rtlCol="0">
            <a:spAutoFit/>
          </a:bodyPr>
          <a:lstStyle/>
          <a:p>
            <a:r>
              <a:rPr lang="en-US" b="1" i="1" dirty="0">
                <a:solidFill>
                  <a:srgbClr val="00FF00"/>
                </a:solidFill>
              </a:rPr>
              <a:t>Include your name </a:t>
            </a:r>
            <a:r>
              <a:rPr lang="en-US" sz="2000" b="1" i="1" dirty="0">
                <a:solidFill>
                  <a:srgbClr val="00FF00"/>
                </a:solidFill>
              </a:rPr>
              <a:t>if it is not clear from your email address.</a:t>
            </a:r>
          </a:p>
        </p:txBody>
      </p:sp>
      <p:sp>
        <p:nvSpPr>
          <p:cNvPr id="18" name="Rounded Rectangle 17"/>
          <p:cNvSpPr/>
          <p:nvPr/>
        </p:nvSpPr>
        <p:spPr>
          <a:xfrm>
            <a:off x="1524000" y="2623723"/>
            <a:ext cx="762000" cy="415498"/>
          </a:xfrm>
          <a:prstGeom prst="round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TextBox 18"/>
          <p:cNvSpPr txBox="1"/>
          <p:nvPr/>
        </p:nvSpPr>
        <p:spPr>
          <a:xfrm>
            <a:off x="5367138" y="2021326"/>
            <a:ext cx="2752272" cy="1200329"/>
          </a:xfrm>
          <a:prstGeom prst="rect">
            <a:avLst/>
          </a:prstGeom>
          <a:solidFill>
            <a:schemeClr val="bg1"/>
          </a:solidFill>
        </p:spPr>
        <p:txBody>
          <a:bodyPr wrap="square" rtlCol="0">
            <a:spAutoFit/>
          </a:bodyPr>
          <a:lstStyle/>
          <a:p>
            <a:r>
              <a:rPr lang="en-US" b="1" i="1" dirty="0">
                <a:solidFill>
                  <a:srgbClr val="00FF00"/>
                </a:solidFill>
              </a:rPr>
              <a:t>Include your class time in the Subject</a:t>
            </a:r>
          </a:p>
        </p:txBody>
      </p:sp>
      <p:cxnSp>
        <p:nvCxnSpPr>
          <p:cNvPr id="22" name="Straight Arrow Connector 21"/>
          <p:cNvCxnSpPr/>
          <p:nvPr/>
        </p:nvCxnSpPr>
        <p:spPr>
          <a:xfrm flipH="1">
            <a:off x="2286000" y="2318923"/>
            <a:ext cx="3081138" cy="304800"/>
          </a:xfrm>
          <a:prstGeom prst="straightConnector1">
            <a:avLst/>
          </a:prstGeom>
          <a:ln w="3810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4074350" y="3960825"/>
            <a:ext cx="614299" cy="351500"/>
          </a:xfrm>
          <a:prstGeom prst="straightConnector1">
            <a:avLst/>
          </a:prstGeom>
          <a:ln w="38100">
            <a:solidFill>
              <a:srgbClr val="00FF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41907" y="362504"/>
            <a:ext cx="7459093" cy="523220"/>
          </a:xfrm>
          <a:prstGeom prst="rect">
            <a:avLst/>
          </a:prstGeom>
          <a:noFill/>
        </p:spPr>
        <p:txBody>
          <a:bodyPr wrap="none" rtlCol="0">
            <a:spAutoFit/>
          </a:bodyPr>
          <a:lstStyle/>
          <a:p>
            <a:pPr marL="0" lvl="1"/>
            <a:r>
              <a:rPr lang="en-US" sz="2800" u="sng" kern="0" dirty="0">
                <a:solidFill>
                  <a:srgbClr val="0000CC"/>
                </a:solidFill>
                <a:latin typeface="Calibri" panose="020F0502020204030204" pitchFamily="34" charset="0"/>
              </a:rPr>
              <a:t>To be considered:</a:t>
            </a:r>
            <a:r>
              <a:rPr lang="en-US" sz="2800" kern="0" dirty="0">
                <a:solidFill>
                  <a:srgbClr val="0000CC"/>
                </a:solidFill>
                <a:latin typeface="Calibri" panose="020F0502020204030204" pitchFamily="34" charset="0"/>
              </a:rPr>
              <a:t> email mgt166ucsd@gmail.com</a:t>
            </a:r>
          </a:p>
        </p:txBody>
      </p:sp>
    </p:spTree>
    <p:extLst>
      <p:ext uri="{BB962C8B-B14F-4D97-AF65-F5344CB8AC3E}">
        <p14:creationId xmlns:p14="http://schemas.microsoft.com/office/powerpoint/2010/main" val="2580071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1160463" y="3352800"/>
            <a:ext cx="752633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i="1" dirty="0"/>
              <a:t>©Cathy Moran, 2018.  Do not copy, post, publish or distribute in any way without permission. </a:t>
            </a:r>
            <a:endParaRPr lang="en-US" sz="1800" dirty="0"/>
          </a:p>
          <a:p>
            <a:endParaRPr lang="en-US" sz="1800" dirty="0"/>
          </a:p>
          <a:p>
            <a:r>
              <a:rPr lang="en-US" sz="1800" dirty="0">
                <a:hlinkClick r:id="rId2"/>
              </a:rPr>
              <a:t>cmoran@ucsd.edu</a:t>
            </a:r>
            <a:endParaRPr lang="en-US" sz="1800" dirty="0"/>
          </a:p>
          <a:p>
            <a:r>
              <a:rPr lang="en-US" sz="1800" dirty="0"/>
              <a:t>(760) 822-2741</a:t>
            </a:r>
          </a:p>
        </p:txBody>
      </p:sp>
    </p:spTree>
    <p:extLst>
      <p:ext uri="{BB962C8B-B14F-4D97-AF65-F5344CB8AC3E}">
        <p14:creationId xmlns:p14="http://schemas.microsoft.com/office/powerpoint/2010/main" val="2787746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362200"/>
            <a:ext cx="7772400" cy="1362075"/>
          </a:xfrm>
        </p:spPr>
        <p:txBody>
          <a:bodyPr/>
          <a:lstStyle/>
          <a:p>
            <a:r>
              <a:rPr lang="en-US" b="0" dirty="0">
                <a:solidFill>
                  <a:srgbClr val="0033CC"/>
                </a:solidFill>
              </a:rPr>
              <a:t>Study Questions</a:t>
            </a:r>
          </a:p>
        </p:txBody>
      </p:sp>
      <p:sp>
        <p:nvSpPr>
          <p:cNvPr id="3" name="Rectangle 2"/>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29707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754563"/>
          </a:xfrm>
        </p:spPr>
        <p:txBody>
          <a:bodyPr>
            <a:normAutofit/>
          </a:bodyPr>
          <a:lstStyle/>
          <a:p>
            <a:r>
              <a:rPr lang="en-US" sz="1800" dirty="0">
                <a:solidFill>
                  <a:srgbClr val="0033CC"/>
                </a:solidFill>
              </a:rPr>
              <a:t>What is an ethical dilemma?  </a:t>
            </a:r>
          </a:p>
          <a:p>
            <a:r>
              <a:rPr lang="en-US" sz="1800" dirty="0">
                <a:solidFill>
                  <a:srgbClr val="0033CC"/>
                </a:solidFill>
              </a:rPr>
              <a:t>What is the difference between and ethical dilemma and a moral temptation?</a:t>
            </a:r>
          </a:p>
          <a:p>
            <a:r>
              <a:rPr lang="en-US" sz="1800" dirty="0">
                <a:solidFill>
                  <a:srgbClr val="0033CC"/>
                </a:solidFill>
              </a:rPr>
              <a:t>Describe each of the 4 Dilemma Paradigms.</a:t>
            </a:r>
          </a:p>
          <a:p>
            <a:r>
              <a:rPr lang="en-US" sz="1800" dirty="0">
                <a:solidFill>
                  <a:srgbClr val="0033CC"/>
                </a:solidFill>
              </a:rPr>
              <a:t>How do you work through an ethical dilemma to come to a decision?</a:t>
            </a:r>
          </a:p>
          <a:p>
            <a:r>
              <a:rPr lang="en-US" sz="1800" dirty="0">
                <a:solidFill>
                  <a:srgbClr val="0033CC"/>
                </a:solidFill>
              </a:rPr>
              <a:t>What is behavioral ethics?</a:t>
            </a:r>
          </a:p>
          <a:p>
            <a:r>
              <a:rPr lang="en-US" sz="1800" dirty="0">
                <a:solidFill>
                  <a:srgbClr val="0033CC"/>
                </a:solidFill>
              </a:rPr>
              <a:t>Describe each of the following psychological biases.</a:t>
            </a:r>
          </a:p>
          <a:p>
            <a:pPr lvl="1"/>
            <a:r>
              <a:rPr lang="en-US" sz="1800" dirty="0">
                <a:solidFill>
                  <a:srgbClr val="0033CC"/>
                </a:solidFill>
              </a:rPr>
              <a:t>Conformity Bias</a:t>
            </a:r>
          </a:p>
          <a:p>
            <a:pPr lvl="1"/>
            <a:r>
              <a:rPr lang="en-US" sz="1800" dirty="0">
                <a:solidFill>
                  <a:srgbClr val="0033CC"/>
                </a:solidFill>
              </a:rPr>
              <a:t>Role Morality</a:t>
            </a:r>
          </a:p>
          <a:p>
            <a:pPr lvl="1"/>
            <a:r>
              <a:rPr lang="en-US" sz="1800" dirty="0">
                <a:solidFill>
                  <a:srgbClr val="0033CC"/>
                </a:solidFill>
              </a:rPr>
              <a:t>Overconfidence Bias</a:t>
            </a:r>
          </a:p>
          <a:p>
            <a:r>
              <a:rPr lang="en-US" sz="1800" dirty="0">
                <a:solidFill>
                  <a:srgbClr val="0033CC"/>
                </a:solidFill>
              </a:rPr>
              <a:t>What does Dan </a:t>
            </a:r>
            <a:r>
              <a:rPr lang="en-US" sz="1800" dirty="0" err="1">
                <a:solidFill>
                  <a:srgbClr val="0033CC"/>
                </a:solidFill>
              </a:rPr>
              <a:t>Ariely</a:t>
            </a:r>
            <a:r>
              <a:rPr lang="en-US" sz="1800" dirty="0">
                <a:solidFill>
                  <a:srgbClr val="0033CC"/>
                </a:solidFill>
              </a:rPr>
              <a:t> mean by “personal fudge factor”?</a:t>
            </a:r>
          </a:p>
          <a:p>
            <a:endParaRPr lang="en-US" sz="1800" dirty="0">
              <a:solidFill>
                <a:srgbClr val="0033CC"/>
              </a:solidFill>
            </a:endParaRPr>
          </a:p>
          <a:p>
            <a:endParaRPr lang="en-US" sz="1800" dirty="0">
              <a:solidFill>
                <a:srgbClr val="0033CC"/>
              </a:solidFill>
            </a:endParaRPr>
          </a:p>
          <a:p>
            <a:endParaRPr lang="en-US" sz="1800" dirty="0">
              <a:solidFill>
                <a:srgbClr val="0033CC"/>
              </a:solidFill>
            </a:endParaRPr>
          </a:p>
        </p:txBody>
      </p:sp>
      <p:sp>
        <p:nvSpPr>
          <p:cNvPr id="4" name="Rectangle 2"/>
          <p:cNvSpPr txBox="1">
            <a:spLocks noChangeArrowheads="1"/>
          </p:cNvSpPr>
          <p:nvPr/>
        </p:nvSpPr>
        <p:spPr>
          <a:xfrm>
            <a:off x="609600" y="1524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0033CC"/>
                </a:solidFill>
              </a:rPr>
              <a:t>Study Questions</a:t>
            </a:r>
          </a:p>
        </p:txBody>
      </p:sp>
      <p:sp>
        <p:nvSpPr>
          <p:cNvPr id="6" name="TextBox 5"/>
          <p:cNvSpPr txBox="1"/>
          <p:nvPr/>
        </p:nvSpPr>
        <p:spPr>
          <a:xfrm>
            <a:off x="1295400" y="4702314"/>
            <a:ext cx="6553200" cy="707886"/>
          </a:xfrm>
          <a:prstGeom prst="rect">
            <a:avLst/>
          </a:prstGeom>
          <a:noFill/>
        </p:spPr>
        <p:txBody>
          <a:bodyPr wrap="square" rtlCol="0">
            <a:spAutoFit/>
          </a:bodyPr>
          <a:lstStyle/>
          <a:p>
            <a:pPr algn="ctr"/>
            <a:r>
              <a:rPr lang="en-US" sz="2000" i="1" dirty="0">
                <a:solidFill>
                  <a:srgbClr val="0033CC"/>
                </a:solidFill>
                <a:latin typeface="Calibri"/>
              </a:rPr>
              <a:t>Write your answers to these questions.</a:t>
            </a:r>
          </a:p>
          <a:p>
            <a:pPr algn="ctr"/>
            <a:r>
              <a:rPr lang="en-US" sz="2000" i="1" dirty="0">
                <a:solidFill>
                  <a:srgbClr val="0033CC"/>
                </a:solidFill>
                <a:latin typeface="Calibri"/>
              </a:rPr>
              <a:t>Next, compare your answers to those given in the next slides</a:t>
            </a:r>
          </a:p>
        </p:txBody>
      </p:sp>
      <p:sp>
        <p:nvSpPr>
          <p:cNvPr id="7" name="Rectangle 6"/>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2266509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754563"/>
          </a:xfrm>
        </p:spPr>
        <p:txBody>
          <a:bodyPr>
            <a:normAutofit/>
          </a:bodyPr>
          <a:lstStyle/>
          <a:p>
            <a:r>
              <a:rPr lang="en-US" sz="1800" dirty="0">
                <a:solidFill>
                  <a:srgbClr val="0033CC"/>
                </a:solidFill>
              </a:rPr>
              <a:t>What is an ethical dilemma?  </a:t>
            </a:r>
          </a:p>
          <a:p>
            <a:pPr marL="457200" lvl="1" indent="0">
              <a:buNone/>
            </a:pPr>
            <a:r>
              <a:rPr lang="en-US" sz="1800" dirty="0">
                <a:solidFill>
                  <a:srgbClr val="0033CC"/>
                </a:solidFill>
              </a:rPr>
              <a:t>An ethical dilemma is a situation in which there is a choice to be made between two options, neither of which resolves the situation in a morally acceptable fashion.</a:t>
            </a:r>
          </a:p>
          <a:p>
            <a:pPr marL="457200" lvl="1" indent="0">
              <a:buNone/>
            </a:pPr>
            <a:endParaRPr lang="en-US" sz="1800" dirty="0">
              <a:solidFill>
                <a:srgbClr val="0033CC"/>
              </a:solidFill>
            </a:endParaRPr>
          </a:p>
          <a:p>
            <a:pPr marL="457200" lvl="1" indent="0">
              <a:buNone/>
            </a:pPr>
            <a:r>
              <a:rPr lang="en-US" sz="1800" dirty="0">
                <a:solidFill>
                  <a:srgbClr val="0033CC"/>
                </a:solidFill>
              </a:rPr>
              <a:t>An ethical dilemma is a situation where you must choose between two “rights”.  By this, we mean two options, both of which it can be argued are moral.</a:t>
            </a:r>
          </a:p>
          <a:p>
            <a:pPr marL="457200" lvl="1" indent="0">
              <a:buNone/>
            </a:pPr>
            <a:endParaRPr lang="en-US" sz="1800" dirty="0">
              <a:solidFill>
                <a:srgbClr val="0033CC"/>
              </a:solidFill>
            </a:endParaRPr>
          </a:p>
          <a:p>
            <a:r>
              <a:rPr lang="en-US" sz="1800" dirty="0">
                <a:solidFill>
                  <a:srgbClr val="0033CC"/>
                </a:solidFill>
              </a:rPr>
              <a:t>What is the difference between and ethical dilemma and a moral temptation?</a:t>
            </a:r>
          </a:p>
          <a:p>
            <a:pPr marL="457200" lvl="1" indent="0" fontAlgn="auto">
              <a:spcAft>
                <a:spcPts val="0"/>
              </a:spcAft>
              <a:buNone/>
            </a:pPr>
            <a:r>
              <a:rPr lang="en-US" sz="1800" dirty="0">
                <a:solidFill>
                  <a:srgbClr val="0033CC"/>
                </a:solidFill>
              </a:rPr>
              <a:t>MORAL TEMPTATION: choosing to do something we know is wrong </a:t>
            </a:r>
          </a:p>
          <a:p>
            <a:pPr marL="457200" lvl="1" indent="0" fontAlgn="auto">
              <a:spcAft>
                <a:spcPts val="0"/>
              </a:spcAft>
              <a:buNone/>
            </a:pPr>
            <a:r>
              <a:rPr lang="en-US" sz="1800" dirty="0">
                <a:solidFill>
                  <a:srgbClr val="0033CC"/>
                </a:solidFill>
              </a:rPr>
              <a:t>(right vs. wrong)</a:t>
            </a:r>
          </a:p>
          <a:p>
            <a:pPr marL="457200" lvl="1" indent="0" fontAlgn="auto">
              <a:spcAft>
                <a:spcPts val="0"/>
              </a:spcAft>
              <a:buNone/>
            </a:pPr>
            <a:endParaRPr lang="en-US" sz="1800" dirty="0">
              <a:solidFill>
                <a:srgbClr val="0033CC"/>
              </a:solidFill>
            </a:endParaRPr>
          </a:p>
          <a:p>
            <a:pPr marL="457200" lvl="1" indent="0" fontAlgn="auto">
              <a:spcAft>
                <a:spcPts val="0"/>
              </a:spcAft>
              <a:buNone/>
            </a:pPr>
            <a:r>
              <a:rPr lang="en-US" sz="1800" dirty="0">
                <a:solidFill>
                  <a:srgbClr val="0033CC"/>
                </a:solidFill>
              </a:rPr>
              <a:t>ETHICAL DILEMMA: having to choose between two rights (right vs. right)</a:t>
            </a:r>
          </a:p>
          <a:p>
            <a:endParaRPr lang="en-US" sz="1800" dirty="0">
              <a:solidFill>
                <a:srgbClr val="0033CC"/>
              </a:solidFill>
            </a:endParaRPr>
          </a:p>
          <a:p>
            <a:pPr marL="457200" lvl="1" indent="0">
              <a:buNone/>
            </a:pPr>
            <a:endParaRPr lang="en-US" sz="1800" dirty="0">
              <a:solidFill>
                <a:srgbClr val="0033CC"/>
              </a:solidFill>
            </a:endParaRPr>
          </a:p>
          <a:p>
            <a:pPr marL="457200" lvl="1" indent="0">
              <a:buNone/>
            </a:pPr>
            <a:endParaRPr lang="en-US" sz="1800" dirty="0">
              <a:solidFill>
                <a:srgbClr val="0033CC"/>
              </a:solidFill>
            </a:endParaRPr>
          </a:p>
          <a:p>
            <a:endParaRPr lang="en-US" sz="1800" dirty="0">
              <a:solidFill>
                <a:srgbClr val="0033CC"/>
              </a:solidFill>
            </a:endParaRPr>
          </a:p>
          <a:p>
            <a:pPr lvl="1"/>
            <a:endParaRPr lang="en-US" sz="1800" dirty="0">
              <a:solidFill>
                <a:srgbClr val="0033CC"/>
              </a:solidFill>
            </a:endParaRPr>
          </a:p>
        </p:txBody>
      </p:sp>
      <p:sp>
        <p:nvSpPr>
          <p:cNvPr id="4" name="Rectangle 2"/>
          <p:cNvSpPr txBox="1">
            <a:spLocks noChangeArrowheads="1"/>
          </p:cNvSpPr>
          <p:nvPr/>
        </p:nvSpPr>
        <p:spPr>
          <a:xfrm>
            <a:off x="609600" y="1524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0033CC"/>
                </a:solidFill>
              </a:rPr>
              <a:t>Study Questions</a:t>
            </a:r>
          </a:p>
        </p:txBody>
      </p:sp>
      <p:sp>
        <p:nvSpPr>
          <p:cNvPr id="5" name="Rectangle 4"/>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364705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754563"/>
          </a:xfrm>
        </p:spPr>
        <p:txBody>
          <a:bodyPr>
            <a:normAutofit/>
          </a:bodyPr>
          <a:lstStyle/>
          <a:p>
            <a:r>
              <a:rPr lang="en-US" sz="1800" dirty="0">
                <a:solidFill>
                  <a:srgbClr val="0033CC"/>
                </a:solidFill>
              </a:rPr>
              <a:t>Describe each of the 4 Dilemma Paradigms.</a:t>
            </a:r>
          </a:p>
          <a:p>
            <a:pPr marL="400050" lvl="1" indent="0">
              <a:buNone/>
            </a:pPr>
            <a:r>
              <a:rPr lang="en-US" sz="1800" dirty="0">
                <a:solidFill>
                  <a:srgbClr val="0033CC"/>
                </a:solidFill>
              </a:rPr>
              <a:t>See the last slide for descriptions of each.</a:t>
            </a:r>
          </a:p>
          <a:p>
            <a:pPr marL="400050" lvl="1" indent="0">
              <a:buNone/>
            </a:pPr>
            <a:endParaRPr lang="en-US" sz="1800" dirty="0">
              <a:solidFill>
                <a:srgbClr val="0033CC"/>
              </a:solidFill>
            </a:endParaRPr>
          </a:p>
          <a:p>
            <a:r>
              <a:rPr lang="en-US" sz="1800" dirty="0">
                <a:solidFill>
                  <a:srgbClr val="0033CC"/>
                </a:solidFill>
              </a:rPr>
              <a:t>How do you work through an ethical dilemma to come to a decision?</a:t>
            </a:r>
          </a:p>
          <a:p>
            <a:pPr marL="739775" lvl="1" indent="-339725">
              <a:spcBef>
                <a:spcPts val="0"/>
              </a:spcBef>
              <a:spcAft>
                <a:spcPts val="900"/>
              </a:spcAft>
              <a:buFont typeface="+mj-lt"/>
              <a:buAutoNum type="arabicPeriod"/>
            </a:pPr>
            <a:r>
              <a:rPr lang="en-US" sz="1800" dirty="0">
                <a:solidFill>
                  <a:srgbClr val="0033CC"/>
                </a:solidFill>
              </a:rPr>
              <a:t>Identify the ethical dilemma and gather facts</a:t>
            </a:r>
          </a:p>
          <a:p>
            <a:pPr marL="739775" lvl="1" indent="-339725">
              <a:spcBef>
                <a:spcPts val="0"/>
              </a:spcBef>
              <a:spcAft>
                <a:spcPts val="900"/>
              </a:spcAft>
              <a:buFont typeface="+mj-lt"/>
              <a:buAutoNum type="arabicPeriod"/>
            </a:pPr>
            <a:r>
              <a:rPr lang="en-US" sz="1800" dirty="0">
                <a:solidFill>
                  <a:srgbClr val="0033CC"/>
                </a:solidFill>
              </a:rPr>
              <a:t>Identify those likely to be affected by the decision</a:t>
            </a:r>
          </a:p>
          <a:p>
            <a:pPr marL="739775" lvl="1" indent="-339725">
              <a:spcBef>
                <a:spcPts val="0"/>
              </a:spcBef>
              <a:spcAft>
                <a:spcPts val="900"/>
              </a:spcAft>
              <a:buFont typeface="+mj-lt"/>
              <a:buAutoNum type="arabicPeriod"/>
            </a:pPr>
            <a:r>
              <a:rPr lang="en-US" sz="1800" dirty="0">
                <a:solidFill>
                  <a:srgbClr val="0033CC"/>
                </a:solidFill>
              </a:rPr>
              <a:t>Identify all viable courses of action, including benefits &amp; risks for each</a:t>
            </a:r>
          </a:p>
          <a:p>
            <a:pPr marL="739775" lvl="1" indent="-339725">
              <a:spcBef>
                <a:spcPts val="0"/>
              </a:spcBef>
              <a:spcAft>
                <a:spcPts val="900"/>
              </a:spcAft>
              <a:buFont typeface="+mj-lt"/>
              <a:buAutoNum type="arabicPeriod"/>
            </a:pPr>
            <a:r>
              <a:rPr lang="en-US" sz="1800" dirty="0">
                <a:solidFill>
                  <a:srgbClr val="0033CC"/>
                </a:solidFill>
              </a:rPr>
              <a:t>Evaluate the pros &amp; cons for each course of action</a:t>
            </a:r>
          </a:p>
          <a:p>
            <a:pPr marL="739775" lvl="1" indent="-339725">
              <a:spcBef>
                <a:spcPts val="0"/>
              </a:spcBef>
              <a:spcAft>
                <a:spcPts val="900"/>
              </a:spcAft>
              <a:buFont typeface="+mj-lt"/>
              <a:buAutoNum type="arabicPeriod"/>
            </a:pPr>
            <a:r>
              <a:rPr lang="en-US" sz="1800" dirty="0">
                <a:solidFill>
                  <a:srgbClr val="0033CC"/>
                </a:solidFill>
              </a:rPr>
              <a:t>Make a decision and test it</a:t>
            </a:r>
          </a:p>
          <a:p>
            <a:pPr marL="739775" lvl="1" indent="-339725">
              <a:spcBef>
                <a:spcPts val="0"/>
              </a:spcBef>
              <a:spcAft>
                <a:spcPts val="900"/>
              </a:spcAft>
              <a:buFont typeface="+mj-lt"/>
              <a:buAutoNum type="arabicPeriod"/>
            </a:pPr>
            <a:r>
              <a:rPr lang="en-US" sz="1800" dirty="0">
                <a:solidFill>
                  <a:srgbClr val="0033CC"/>
                </a:solidFill>
              </a:rPr>
              <a:t>Act and reflect on the outcome</a:t>
            </a:r>
          </a:p>
          <a:p>
            <a:endParaRPr lang="en-US" sz="1800" dirty="0">
              <a:solidFill>
                <a:srgbClr val="0033CC"/>
              </a:solidFill>
            </a:endParaRPr>
          </a:p>
          <a:p>
            <a:pPr marL="400050" lvl="1" indent="0">
              <a:buNone/>
            </a:pPr>
            <a:endParaRPr lang="en-US" sz="1800" dirty="0">
              <a:solidFill>
                <a:srgbClr val="0033CC"/>
              </a:solidFill>
            </a:endParaRPr>
          </a:p>
          <a:p>
            <a:endParaRPr lang="en-US" sz="1800" dirty="0">
              <a:solidFill>
                <a:srgbClr val="0033CC"/>
              </a:solidFill>
            </a:endParaRPr>
          </a:p>
          <a:p>
            <a:endParaRPr lang="en-US" sz="1800" dirty="0">
              <a:solidFill>
                <a:srgbClr val="0033CC"/>
              </a:solidFill>
            </a:endParaRPr>
          </a:p>
          <a:p>
            <a:pPr lvl="1"/>
            <a:endParaRPr lang="en-US" sz="1800" dirty="0">
              <a:solidFill>
                <a:srgbClr val="0033CC"/>
              </a:solidFill>
            </a:endParaRPr>
          </a:p>
        </p:txBody>
      </p:sp>
      <p:sp>
        <p:nvSpPr>
          <p:cNvPr id="4" name="Rectangle 2"/>
          <p:cNvSpPr txBox="1">
            <a:spLocks noChangeArrowheads="1"/>
          </p:cNvSpPr>
          <p:nvPr/>
        </p:nvSpPr>
        <p:spPr>
          <a:xfrm>
            <a:off x="609600" y="1524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0033CC"/>
                </a:solidFill>
              </a:rPr>
              <a:t>Study Questions</a:t>
            </a:r>
          </a:p>
        </p:txBody>
      </p:sp>
      <p:sp>
        <p:nvSpPr>
          <p:cNvPr id="5" name="Rectangle 4"/>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4824228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noAutofit/>
          </a:bodyPr>
          <a:lstStyle/>
          <a:p>
            <a:r>
              <a:rPr lang="en-US" sz="1800" dirty="0">
                <a:solidFill>
                  <a:srgbClr val="0033CC"/>
                </a:solidFill>
              </a:rPr>
              <a:t>What is behavioral ethics?</a:t>
            </a:r>
          </a:p>
          <a:p>
            <a:pPr marL="457200" lvl="1" indent="0">
              <a:buNone/>
            </a:pPr>
            <a:r>
              <a:rPr lang="en-US" sz="1800" dirty="0">
                <a:solidFill>
                  <a:srgbClr val="0033CC"/>
                </a:solidFill>
              </a:rPr>
              <a:t>The study of why well-intentioned people sometimes make bad decisions and do not live up to their own ethical standards.</a:t>
            </a:r>
          </a:p>
          <a:p>
            <a:pPr marL="457200" lvl="1" indent="0">
              <a:buNone/>
            </a:pPr>
            <a:endParaRPr lang="en-US" sz="1800" dirty="0">
              <a:solidFill>
                <a:srgbClr val="0033CC"/>
              </a:solidFill>
            </a:endParaRPr>
          </a:p>
          <a:p>
            <a:r>
              <a:rPr lang="en-US" sz="1800" dirty="0">
                <a:solidFill>
                  <a:srgbClr val="0033CC"/>
                </a:solidFill>
              </a:rPr>
              <a:t>Describe each of the following:</a:t>
            </a:r>
          </a:p>
          <a:p>
            <a:pPr marL="400050" lvl="1" indent="0">
              <a:spcAft>
                <a:spcPts val="600"/>
              </a:spcAft>
              <a:buNone/>
              <a:defRPr/>
            </a:pPr>
            <a:r>
              <a:rPr lang="en-US" sz="1800" dirty="0">
                <a:solidFill>
                  <a:srgbClr val="0033CC"/>
                </a:solidFill>
              </a:rPr>
              <a:t>Overconfidence Bias: tendency of people to be more confident than is objectively justified regarding their moral character and ability to act ethically</a:t>
            </a:r>
          </a:p>
          <a:p>
            <a:pPr marL="400050" lvl="1" indent="0">
              <a:spcAft>
                <a:spcPts val="600"/>
              </a:spcAft>
              <a:buNone/>
              <a:defRPr/>
            </a:pPr>
            <a:r>
              <a:rPr lang="en-US" sz="1800" dirty="0">
                <a:solidFill>
                  <a:srgbClr val="0033CC"/>
                </a:solidFill>
              </a:rPr>
              <a:t>Conformity Bias: organizational &amp; social pressures; the tendency people have to take their cues for proper behavior, including ethical behavior, from their peers rather than exercising their own independent ethical judgment</a:t>
            </a:r>
          </a:p>
          <a:p>
            <a:pPr marL="400050" lvl="1" indent="0">
              <a:spcAft>
                <a:spcPts val="600"/>
              </a:spcAft>
              <a:buNone/>
              <a:defRPr/>
            </a:pPr>
            <a:r>
              <a:rPr lang="en-US" sz="1800" dirty="0">
                <a:solidFill>
                  <a:srgbClr val="0033CC"/>
                </a:solidFill>
              </a:rPr>
              <a:t>Role Morality: tendency people have to use different moral standards as they play different roles in society, e.g., manager, student.  Has been defined as feeling that you have permission to harm others in ways that would be wrong if it weren’t for the role that you are playing. Role morality often involves people acting in ways that they would view as clearly unethical  if they were acting on their own behalf, but because they are acting on behalf of their employer or a client, they view their actions as permissible.</a:t>
            </a:r>
          </a:p>
          <a:p>
            <a:pPr lvl="1"/>
            <a:endParaRPr lang="en-US" sz="1800" dirty="0">
              <a:solidFill>
                <a:srgbClr val="0033CC"/>
              </a:solidFill>
            </a:endParaRPr>
          </a:p>
          <a:p>
            <a:pPr marL="457200" lvl="1" indent="0">
              <a:buNone/>
            </a:pPr>
            <a:endParaRPr lang="en-US" sz="1800" dirty="0">
              <a:solidFill>
                <a:srgbClr val="0033CC"/>
              </a:solidFill>
            </a:endParaRPr>
          </a:p>
          <a:p>
            <a:pPr marL="457200" lvl="1" indent="0">
              <a:buNone/>
            </a:pPr>
            <a:endParaRPr lang="en-US" sz="1800" dirty="0">
              <a:solidFill>
                <a:srgbClr val="0033CC"/>
              </a:solidFill>
            </a:endParaRPr>
          </a:p>
          <a:p>
            <a:endParaRPr lang="en-US" sz="1800" dirty="0">
              <a:solidFill>
                <a:srgbClr val="0033CC"/>
              </a:solidFill>
            </a:endParaRPr>
          </a:p>
          <a:p>
            <a:pPr lvl="1"/>
            <a:endParaRPr lang="en-US" sz="1800" dirty="0">
              <a:solidFill>
                <a:srgbClr val="0033CC"/>
              </a:solidFill>
            </a:endParaRPr>
          </a:p>
        </p:txBody>
      </p:sp>
      <p:sp>
        <p:nvSpPr>
          <p:cNvPr id="4" name="Rectangle 2"/>
          <p:cNvSpPr txBox="1">
            <a:spLocks noChangeArrowheads="1"/>
          </p:cNvSpPr>
          <p:nvPr/>
        </p:nvSpPr>
        <p:spPr>
          <a:xfrm>
            <a:off x="609600" y="1524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0033CC"/>
                </a:solidFill>
              </a:rPr>
              <a:t>Study Questions</a:t>
            </a:r>
          </a:p>
        </p:txBody>
      </p:sp>
      <p:sp>
        <p:nvSpPr>
          <p:cNvPr id="5" name="Rectangle 4"/>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1715775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754563"/>
          </a:xfrm>
        </p:spPr>
        <p:txBody>
          <a:bodyPr>
            <a:normAutofit/>
          </a:bodyPr>
          <a:lstStyle/>
          <a:p>
            <a:r>
              <a:rPr lang="en-US" sz="1800" dirty="0">
                <a:solidFill>
                  <a:srgbClr val="0033CC"/>
                </a:solidFill>
              </a:rPr>
              <a:t>What does Dan </a:t>
            </a:r>
            <a:r>
              <a:rPr lang="en-US" sz="1800" dirty="0" err="1">
                <a:solidFill>
                  <a:srgbClr val="0033CC"/>
                </a:solidFill>
              </a:rPr>
              <a:t>Ariely</a:t>
            </a:r>
            <a:r>
              <a:rPr lang="en-US" sz="1800" dirty="0">
                <a:solidFill>
                  <a:srgbClr val="0033CC"/>
                </a:solidFill>
              </a:rPr>
              <a:t> mean by “personal fudge factor”?</a:t>
            </a:r>
          </a:p>
          <a:p>
            <a:pPr marL="400050" lvl="1" indent="0">
              <a:buNone/>
            </a:pPr>
            <a:r>
              <a:rPr lang="en-US" sz="1800" dirty="0">
                <a:solidFill>
                  <a:srgbClr val="0033CC"/>
                </a:solidFill>
              </a:rPr>
              <a:t>“Essentially, we cheat up to the level that allows us to retain our self-image as reasonably honest individuals.”   -- Dan </a:t>
            </a:r>
            <a:r>
              <a:rPr lang="en-US" sz="1800" dirty="0" err="1">
                <a:solidFill>
                  <a:srgbClr val="0033CC"/>
                </a:solidFill>
              </a:rPr>
              <a:t>Ariely</a:t>
            </a:r>
            <a:endParaRPr lang="en-US" sz="1800" dirty="0">
              <a:solidFill>
                <a:srgbClr val="0033CC"/>
              </a:solidFill>
            </a:endParaRPr>
          </a:p>
          <a:p>
            <a:pPr marL="400050" lvl="1" indent="0">
              <a:buNone/>
            </a:pPr>
            <a:endParaRPr lang="en-US" sz="1800" dirty="0">
              <a:solidFill>
                <a:srgbClr val="0033CC"/>
              </a:solidFill>
            </a:endParaRPr>
          </a:p>
          <a:p>
            <a:pPr marL="400050" lvl="1" indent="0">
              <a:buNone/>
            </a:pPr>
            <a:r>
              <a:rPr lang="en-US" sz="1800" dirty="0">
                <a:solidFill>
                  <a:srgbClr val="0033CC"/>
                </a:solidFill>
              </a:rPr>
              <a:t>Put another way, we rationalize cheating a little bit.  Cheating beyond that point (which is different for different people) causes us to feel bad about ourselves.</a:t>
            </a:r>
          </a:p>
          <a:p>
            <a:endParaRPr lang="en-US" sz="1800" dirty="0">
              <a:solidFill>
                <a:srgbClr val="0033CC"/>
              </a:solidFill>
            </a:endParaRPr>
          </a:p>
          <a:p>
            <a:endParaRPr lang="en-US" sz="1800" dirty="0">
              <a:solidFill>
                <a:srgbClr val="0033CC"/>
              </a:solidFill>
            </a:endParaRPr>
          </a:p>
          <a:p>
            <a:endParaRPr lang="en-US" sz="1800" dirty="0">
              <a:solidFill>
                <a:srgbClr val="0033CC"/>
              </a:solidFill>
            </a:endParaRPr>
          </a:p>
          <a:p>
            <a:pPr marL="457200" lvl="1" indent="0">
              <a:buNone/>
            </a:pPr>
            <a:endParaRPr lang="en-US" sz="1800" dirty="0">
              <a:solidFill>
                <a:srgbClr val="0033CC"/>
              </a:solidFill>
            </a:endParaRPr>
          </a:p>
          <a:p>
            <a:pPr marL="457200" lvl="1" indent="0">
              <a:buNone/>
            </a:pPr>
            <a:endParaRPr lang="en-US" sz="1800" dirty="0">
              <a:solidFill>
                <a:srgbClr val="0033CC"/>
              </a:solidFill>
            </a:endParaRPr>
          </a:p>
          <a:p>
            <a:endParaRPr lang="en-US" sz="1800" dirty="0">
              <a:solidFill>
                <a:srgbClr val="0033CC"/>
              </a:solidFill>
            </a:endParaRPr>
          </a:p>
          <a:p>
            <a:pPr lvl="1"/>
            <a:endParaRPr lang="en-US" sz="1800" dirty="0">
              <a:solidFill>
                <a:srgbClr val="0033CC"/>
              </a:solidFill>
            </a:endParaRPr>
          </a:p>
        </p:txBody>
      </p:sp>
      <p:sp>
        <p:nvSpPr>
          <p:cNvPr id="4" name="Rectangle 2"/>
          <p:cNvSpPr txBox="1">
            <a:spLocks noChangeArrowheads="1"/>
          </p:cNvSpPr>
          <p:nvPr/>
        </p:nvSpPr>
        <p:spPr>
          <a:xfrm>
            <a:off x="609600" y="152400"/>
            <a:ext cx="82296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0033CC"/>
                </a:solidFill>
              </a:rPr>
              <a:t>Study Questions</a:t>
            </a:r>
          </a:p>
        </p:txBody>
      </p:sp>
      <p:sp>
        <p:nvSpPr>
          <p:cNvPr id="5" name="Rectangle 4"/>
          <p:cNvSpPr/>
          <p:nvPr/>
        </p:nvSpPr>
        <p:spPr>
          <a:xfrm>
            <a:off x="76200" y="6504801"/>
            <a:ext cx="1603324" cy="276999"/>
          </a:xfrm>
          <a:prstGeom prst="rect">
            <a:avLst/>
          </a:prstGeom>
        </p:spPr>
        <p:txBody>
          <a:bodyPr wrap="none">
            <a:spAutoFit/>
          </a:bodyPr>
          <a:lstStyle/>
          <a:p>
            <a:r>
              <a:rPr lang="en-US" sz="1200" i="1" dirty="0">
                <a:solidFill>
                  <a:prstClr val="white">
                    <a:lumMod val="50000"/>
                  </a:prstClr>
                </a:solidFill>
              </a:rPr>
              <a:t>©Cathy Moran, 2018</a:t>
            </a:r>
            <a:endParaRPr lang="en-US" sz="1200" dirty="0">
              <a:solidFill>
                <a:prstClr val="white">
                  <a:lumMod val="50000"/>
                </a:prstClr>
              </a:solidFill>
            </a:endParaRPr>
          </a:p>
        </p:txBody>
      </p:sp>
    </p:spTree>
    <p:extLst>
      <p:ext uri="{BB962C8B-B14F-4D97-AF65-F5344CB8AC3E}">
        <p14:creationId xmlns:p14="http://schemas.microsoft.com/office/powerpoint/2010/main" val="23468728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362200"/>
            <a:ext cx="7772400" cy="1362075"/>
          </a:xfrm>
        </p:spPr>
        <p:txBody>
          <a:bodyPr/>
          <a:lstStyle/>
          <a:p>
            <a:r>
              <a:rPr lang="en-US" b="0" dirty="0"/>
              <a:t>Supporting  content</a:t>
            </a:r>
          </a:p>
        </p:txBody>
      </p:sp>
    </p:spTree>
    <p:extLst>
      <p:ext uri="{BB962C8B-B14F-4D97-AF65-F5344CB8AC3E}">
        <p14:creationId xmlns:p14="http://schemas.microsoft.com/office/powerpoint/2010/main" val="1610253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Four Paradigms for Understanding Ethical Dilemmas</a:t>
            </a:r>
          </a:p>
        </p:txBody>
      </p:sp>
      <p:sp>
        <p:nvSpPr>
          <p:cNvPr id="3" name="Content Placeholder 2"/>
          <p:cNvSpPr>
            <a:spLocks noGrp="1"/>
          </p:cNvSpPr>
          <p:nvPr>
            <p:ph idx="1"/>
          </p:nvPr>
        </p:nvSpPr>
        <p:spPr>
          <a:xfrm>
            <a:off x="457200" y="1447800"/>
            <a:ext cx="8077200" cy="4525963"/>
          </a:xfrm>
        </p:spPr>
        <p:txBody>
          <a:bodyPr>
            <a:noAutofit/>
          </a:bodyPr>
          <a:lstStyle/>
          <a:p>
            <a:pPr marL="0" indent="0">
              <a:buNone/>
            </a:pPr>
            <a:r>
              <a:rPr lang="en-US" sz="1500" u="sng" dirty="0"/>
              <a:t>Truth vs. Loyalty</a:t>
            </a:r>
            <a:r>
              <a:rPr lang="en-US" sz="1500" dirty="0"/>
              <a:t>:  Truth, for most people, is conformity with facts or reality.  Loyalty involves allegiance to a person, corporation or body of people, a government, or set of ideas to which one owes fidelity.  It is right to stand on truth.  It is right to be loyal.</a:t>
            </a:r>
          </a:p>
          <a:p>
            <a:pPr marL="0" indent="0">
              <a:buNone/>
            </a:pPr>
            <a:r>
              <a:rPr lang="en-US" sz="1500" dirty="0"/>
              <a:t> </a:t>
            </a:r>
          </a:p>
          <a:p>
            <a:pPr marL="0" indent="0">
              <a:buNone/>
            </a:pPr>
            <a:r>
              <a:rPr lang="en-US" sz="1500" u="sng" dirty="0"/>
              <a:t>Individual vs. Community:</a:t>
            </a:r>
            <a:r>
              <a:rPr lang="en-US" sz="1500" dirty="0"/>
              <a:t>  Individualism assumes that in a society where each person vigorously pursues his own interests, the social good would automatically emerge.  As such, the rights of the individual are to be preserved.  By “community” it is meant that the needs of the majority outweigh the interests of the individual.  Communities speak to us in a moral voice.  They lay claims on their members.  It is right to consider the individual.  It is right to consider the community.</a:t>
            </a:r>
          </a:p>
          <a:p>
            <a:pPr marL="0" indent="0">
              <a:buNone/>
            </a:pPr>
            <a:r>
              <a:rPr lang="en-US" sz="1500" dirty="0"/>
              <a:t> </a:t>
            </a:r>
          </a:p>
          <a:p>
            <a:pPr marL="0" indent="0">
              <a:buNone/>
            </a:pPr>
            <a:r>
              <a:rPr lang="en-US" sz="1500" u="sng" dirty="0"/>
              <a:t>Short-Term vs. Long-Term:</a:t>
            </a:r>
            <a:r>
              <a:rPr lang="en-US" sz="1500" dirty="0"/>
              <a:t>  Short-term concerns are usually associated with the satisfaction of current needs in such a way as to preserve the possibility of a future.  Long-term concerns are usually defined by the projection of future interests in such a way that there will be ample means to meet future required needs.  It is right to think and plan short-term.  It is right to think and plan long-term.</a:t>
            </a:r>
          </a:p>
          <a:p>
            <a:pPr marL="0" indent="0">
              <a:buNone/>
            </a:pPr>
            <a:r>
              <a:rPr lang="en-US" sz="1500" dirty="0"/>
              <a:t> </a:t>
            </a:r>
          </a:p>
          <a:p>
            <a:pPr marL="0" indent="0">
              <a:buNone/>
            </a:pPr>
            <a:r>
              <a:rPr lang="en-US" sz="1500" u="sng" dirty="0"/>
              <a:t>Justice vs. Mercy:</a:t>
            </a:r>
            <a:r>
              <a:rPr lang="en-US" sz="1500" dirty="0"/>
              <a:t>  Justice urges us to stick by our principles, hold to the rules despite the pressures of the moment, and pursue fairness without attention to personalities or situations.  Mercy urges us to care for the peculiar needs so individuals case by case and to seek benevolence in every way possible.  It is right to be merciful.  It is right to enforce justice.</a:t>
            </a:r>
          </a:p>
        </p:txBody>
      </p:sp>
      <p:sp>
        <p:nvSpPr>
          <p:cNvPr id="4" name="AutoShape 7" descr="Image result for role moral"/>
          <p:cNvSpPr>
            <a:spLocks noChangeAspect="1" noChangeArrowheads="1"/>
          </p:cNvSpPr>
          <p:nvPr/>
        </p:nvSpPr>
        <p:spPr bwMode="auto">
          <a:xfrm>
            <a:off x="155575" y="-1257300"/>
            <a:ext cx="4381500" cy="2628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96900575"/>
      </p:ext>
    </p:extLst>
  </p:cSld>
  <p:clrMapOvr>
    <a:masterClrMapping/>
  </p:clrMapOvr>
</p:sld>
</file>

<file path=ppt/theme/theme1.xml><?xml version="1.0" encoding="utf-8"?>
<a:theme xmlns:a="http://schemas.openxmlformats.org/drawingml/2006/main" name="Rady Powerpoint template FA15">
  <a:themeElements>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tterson_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tterson_powerpoi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tterson_powerpoi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tterson_powerpoi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tterson_powerpoi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tterson_powerpoi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tterson_powerpoi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tterson_powerpoi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tterson_powerpoi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tterson_powerpoi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tterson_powerpoi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tterson_powerpoi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eneral Presentation-building-side">
  <a:themeElements>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tterson_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tterson_powerpoi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tterson_powerpoi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tterson_powerpoi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tterson_powerpoi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tterson_powerpoi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tterson_powerpoi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tterson_powerpoi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tterson_powerpoi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tterson_powerpoi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tterson_powerpoi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tterson_powerpoi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General Presentation-building-side">
  <a:themeElements>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tterson_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tterson_powerpoi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tterson_powerpoi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tterson_powerpoi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tterson_powerpoi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tterson_powerpoi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tterson_powerpoi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tterson_powerpoi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tterson_powerpoi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tterson_powerpoi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tterson_powerpoi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tterson_powerpoi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tterson_powerpoint">
  <a:themeElements>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tterson_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tterson_powerpoi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tterson_powerpoin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tterson_powerpoin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tterson_powerpoin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tterson_powerpoin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tterson_powerpoin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tterson_powerpoin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tterson_powerpoin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tterson_powerpoin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tterson_powerpoin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tterson_powerpoin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tterson_powerpoin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3D0D3045D2FF4FB51A5B63DF3AAA65" ma:contentTypeVersion="3" ma:contentTypeDescription="Create a new document." ma:contentTypeScope="" ma:versionID="6841a04a395bc456f6e306e967f3d95c">
  <xsd:schema xmlns:xsd="http://www.w3.org/2001/XMLSchema" xmlns:p="http://schemas.microsoft.com/office/2006/metadata/properties" xmlns:ns1="http://schemas.microsoft.com/sharepoint/v3" xmlns:ns2="8dfc9360-30d7-44fa-9454-8814658167eb" targetNamespace="http://schemas.microsoft.com/office/2006/metadata/properties" ma:root="true" ma:fieldsID="9af39eaed083fb799ebbfefa202d23f3" ns1:_="" ns2:_="">
    <xsd:import namespace="http://schemas.microsoft.com/sharepoint/v3"/>
    <xsd:import namespace="8dfc9360-30d7-44fa-9454-8814658167eb"/>
    <xsd:element name="properties">
      <xsd:complexType>
        <xsd:sequence>
          <xsd:element name="documentManagement">
            <xsd:complexType>
              <xsd:all>
                <xsd:element ref="ns2:Document_x0020_Audience" minOccurs="0"/>
                <xsd:element ref="ns2:Kind" minOccurs="0"/>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6" nillable="true" ma:displayName="Scheduling Start Date" ma:description="" ma:hidden="true" ma:internalName="PublishingStartDate">
      <xsd:simpleType>
        <xsd:restriction base="dms:Unknown"/>
      </xsd:simpleType>
    </xsd:element>
    <xsd:element name="PublishingExpirationDate" ma:index="7" nillable="true" ma:displayName="Scheduling End Date" ma:description="" ma:hidden="true" ma:internalName="PublishingExpirationDate">
      <xsd:simpleType>
        <xsd:restriction base="dms:Unknown"/>
      </xsd:simpleType>
    </xsd:element>
  </xsd:schema>
  <xsd:schema xmlns:xsd="http://www.w3.org/2001/XMLSchema" xmlns:dms="http://schemas.microsoft.com/office/2006/documentManagement/types" targetNamespace="8dfc9360-30d7-44fa-9454-8814658167eb" elementFormDefault="qualified">
    <xsd:import namespace="http://schemas.microsoft.com/office/2006/documentManagement/types"/>
    <xsd:element name="Document_x0020_Audience" ma:index="2" nillable="true" ma:displayName="Document Audience" ma:default="Frequently Used" ma:internalName="Document_x0020_Audience">
      <xsd:complexType>
        <xsd:complexContent>
          <xsd:extension base="dms:MultiChoice">
            <xsd:sequence>
              <xsd:element name="Value" maxOccurs="unbounded" minOccurs="0" nillable="true">
                <xsd:simpleType>
                  <xsd:restriction base="dms:Choice">
                    <xsd:enumeration value="Frequently Used"/>
                    <xsd:enumeration value="Faculty Assistant"/>
                    <xsd:enumeration value="Alumni"/>
                    <xsd:enumeration value="Students"/>
                  </xsd:restriction>
                </xsd:simpleType>
              </xsd:element>
            </xsd:sequence>
          </xsd:extension>
        </xsd:complexContent>
      </xsd:complexType>
    </xsd:element>
    <xsd:element name="Kind" ma:index="3" nillable="true" ma:displayName="Kind" ma:default="CDs" ma:format="Dropdown" ma:internalName="Kind">
      <xsd:simpleType>
        <xsd:union memberTypes="dms:Text">
          <xsd:simpleType>
            <xsd:restriction base="dms:Choice">
              <xsd:enumeration value="CDs"/>
              <xsd:enumeration value="Course Materials"/>
              <xsd:enumeration value="Forms"/>
              <xsd:enumeration value="Guidelines"/>
              <xsd:enumeration value="Insert Files"/>
              <xsd:enumeration value="Mailing Labels"/>
              <xsd:enumeration value="Maps"/>
              <xsd:enumeration value="Marketing Materials"/>
              <xsd:enumeration value="Name Badges"/>
              <xsd:enumeration value="PowerPoint"/>
              <xsd:enumeration value="Signage"/>
              <xsd:enumeration value="Stationery"/>
              <xsd:enumeration value="Web"/>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ma:readOnly="tru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Kind xmlns="8dfc9360-30d7-44fa-9454-8814658167eb">Course Materials</Kind>
    <Document_x0020_Audience xmlns="8dfc9360-30d7-44fa-9454-8814658167eb"/>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9056A18-FDE8-4B63-AE74-C7463994A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dfc9360-30d7-44fa-9454-8814658167eb"/>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7AF5EBA2-B4B7-41E0-9B6A-EF41C3DE360E}">
  <ds:schemaRefs>
    <ds:schemaRef ds:uri="http://schemas.microsoft.com/office/2006/metadata/longProperties"/>
  </ds:schemaRefs>
</ds:datastoreItem>
</file>

<file path=customXml/itemProps3.xml><?xml version="1.0" encoding="utf-8"?>
<ds:datastoreItem xmlns:ds="http://schemas.openxmlformats.org/officeDocument/2006/customXml" ds:itemID="{C11867CF-15CD-4A8E-9B76-7943E78E4375}">
  <ds:schemaRefs>
    <ds:schemaRef ds:uri="http://schemas.microsoft.com/sharepoint/v3/contenttype/forms"/>
  </ds:schemaRefs>
</ds:datastoreItem>
</file>

<file path=customXml/itemProps4.xml><?xml version="1.0" encoding="utf-8"?>
<ds:datastoreItem xmlns:ds="http://schemas.openxmlformats.org/officeDocument/2006/customXml" ds:itemID="{069410F0-41F1-42B4-BB9F-D8918C5FCEB4}">
  <ds:schemaRefs>
    <ds:schemaRef ds:uri="http://schemas.microsoft.com/office/2006/documentManagement/type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8dfc9360-30d7-44fa-9454-8814658167e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Rady Powerpoint template FA15</Template>
  <TotalTime>36633</TotalTime>
  <Words>5210</Words>
  <Application>Microsoft Office PowerPoint</Application>
  <PresentationFormat>On-screen Show (4:3)</PresentationFormat>
  <Paragraphs>609</Paragraphs>
  <Slides>44</Slides>
  <Notes>34</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44</vt:i4>
      </vt:variant>
    </vt:vector>
  </HeadingPairs>
  <TitlesOfParts>
    <vt:vector size="55" baseType="lpstr">
      <vt:lpstr>ＭＳ Ｐゴシック</vt:lpstr>
      <vt:lpstr>Arial</vt:lpstr>
      <vt:lpstr>Calibri</vt:lpstr>
      <vt:lpstr>Times New Roman</vt:lpstr>
      <vt:lpstr>Wingdings</vt:lpstr>
      <vt:lpstr>Rady Powerpoint template FA15</vt:lpstr>
      <vt:lpstr>General Presentation-building-side</vt:lpstr>
      <vt:lpstr>Office Theme</vt:lpstr>
      <vt:lpstr>1_General Presentation-building-side</vt:lpstr>
      <vt:lpstr>2_Office Theme</vt:lpstr>
      <vt:lpstr>Otterson_powerpoint</vt:lpstr>
      <vt:lpstr>Agenda</vt:lpstr>
      <vt:lpstr>Key Concepts </vt:lpstr>
      <vt:lpstr>PowerPoint Presentation</vt:lpstr>
      <vt:lpstr>PowerPoint Presentation</vt:lpstr>
      <vt:lpstr>PowerPoint Presentation</vt:lpstr>
      <vt:lpstr>Ethical Dilemma </vt:lpstr>
      <vt:lpstr>PowerPoint Presentation</vt:lpstr>
      <vt:lpstr>Ethical Dilemma</vt:lpstr>
      <vt:lpstr>PowerPoint Presentation</vt:lpstr>
      <vt:lpstr>PowerPoint Presentation</vt:lpstr>
      <vt:lpstr>PowerPoint Presentation</vt:lpstr>
      <vt:lpstr>PowerPoint Presentation</vt:lpstr>
      <vt:lpstr>4 Dilemma Paradigms</vt:lpstr>
      <vt:lpstr>Dilemma Paradigm:  Truth versus Loyalty</vt:lpstr>
      <vt:lpstr>Dilemma Paradigm:  Justice versus Mercy</vt:lpstr>
      <vt:lpstr>Dilemma Paradigm:  Individual versus Community</vt:lpstr>
      <vt:lpstr>Dilemma Paradigm:  Short Term versus Long Term</vt:lpstr>
      <vt:lpstr>4 Dilemma Paradigms</vt:lpstr>
      <vt:lpstr>Making Tough Choices: Working Through Ethical Dilemmas</vt:lpstr>
      <vt:lpstr>Ethical Dilemma?</vt:lpstr>
      <vt:lpstr>Ethical Dilemma?</vt:lpstr>
      <vt:lpstr>Ethical Dilemma?</vt:lpstr>
      <vt:lpstr>PowerPoint Presentation</vt:lpstr>
      <vt:lpstr>Behavioral Ethics</vt:lpstr>
      <vt:lpstr>Behavioral Ethics</vt:lpstr>
      <vt:lpstr>Behavioral Ethics</vt:lpstr>
      <vt:lpstr>PowerPoint Presentation</vt:lpstr>
      <vt:lpstr>Predictable Irrationality </vt:lpstr>
      <vt:lpstr>“Personal Fudge Factor”</vt:lpstr>
      <vt:lpstr>Take Aways</vt:lpstr>
      <vt:lpstr>Key Concepts </vt:lpstr>
      <vt:lpstr>Case Study Preparation</vt:lpstr>
      <vt:lpstr>Before Next Class</vt:lpstr>
      <vt:lpstr>PowerPoint Presentation</vt:lpstr>
      <vt:lpstr>PowerPoint Presentation</vt:lpstr>
      <vt:lpstr>PowerPoint Presentation</vt:lpstr>
      <vt:lpstr>Study Questions</vt:lpstr>
      <vt:lpstr>PowerPoint Presentation</vt:lpstr>
      <vt:lpstr>PowerPoint Presentation</vt:lpstr>
      <vt:lpstr>PowerPoint Presentation</vt:lpstr>
      <vt:lpstr>PowerPoint Presentation</vt:lpstr>
      <vt:lpstr>PowerPoint Presentation</vt:lpstr>
      <vt:lpstr>Supporting  content</vt:lpstr>
      <vt:lpstr>Four Paradigms for Understanding Ethical Dilemmas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Rady School of Management</dc:title>
  <dc:creator>Cathy</dc:creator>
  <cp:lastModifiedBy>jameswu</cp:lastModifiedBy>
  <cp:revision>274</cp:revision>
  <cp:lastPrinted>2013-04-01T20:55:20Z</cp:lastPrinted>
  <dcterms:created xsi:type="dcterms:W3CDTF">2015-09-28T20:06:31Z</dcterms:created>
  <dcterms:modified xsi:type="dcterms:W3CDTF">2018-11-17T08:54:20Z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